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5"/>
  </p:notesMasterIdLst>
  <p:sldIdLst>
    <p:sldId id="256" r:id="rId2"/>
    <p:sldId id="257" r:id="rId3"/>
    <p:sldId id="258" r:id="rId4"/>
    <p:sldId id="260" r:id="rId5"/>
    <p:sldId id="261" r:id="rId6"/>
    <p:sldId id="262" r:id="rId7"/>
    <p:sldId id="263" r:id="rId8"/>
    <p:sldId id="264" r:id="rId9"/>
    <p:sldId id="265" r:id="rId10"/>
    <p:sldId id="270" r:id="rId11"/>
    <p:sldId id="272" r:id="rId12"/>
    <p:sldId id="273" r:id="rId13"/>
    <p:sldId id="271"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447" autoAdjust="0"/>
  </p:normalViewPr>
  <p:slideViewPr>
    <p:cSldViewPr snapToGrid="0">
      <p:cViewPr varScale="1">
        <p:scale>
          <a:sx n="66" d="100"/>
          <a:sy n="66" d="100"/>
        </p:scale>
        <p:origin x="90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EC977D-F04E-425B-86A5-F9099FFA378A}"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B041B1B-A56C-42C5-869A-5C4E58B1CFE7}">
      <dgm:prSet/>
      <dgm:spPr/>
      <dgm:t>
        <a:bodyPr/>
        <a:lstStyle/>
        <a:p>
          <a:pPr>
            <a:defRPr b="1"/>
          </a:pPr>
          <a:r>
            <a:rPr lang="it-IT" b="1" dirty="0"/>
            <a:t>Definition</a:t>
          </a:r>
          <a:endParaRPr lang="en-US" dirty="0"/>
        </a:p>
      </dgm:t>
    </dgm:pt>
    <dgm:pt modelId="{6B63023A-0094-401B-9B90-05145ACEDF57}" type="parTrans" cxnId="{B8BB3E08-18F9-4FAB-9E69-1025BCD0F99A}">
      <dgm:prSet/>
      <dgm:spPr/>
      <dgm:t>
        <a:bodyPr/>
        <a:lstStyle/>
        <a:p>
          <a:endParaRPr lang="en-US"/>
        </a:p>
      </dgm:t>
    </dgm:pt>
    <dgm:pt modelId="{CD24DDC3-CB15-49D5-93A5-AC4D796FA8E1}" type="sibTrans" cxnId="{B8BB3E08-18F9-4FAB-9E69-1025BCD0F99A}">
      <dgm:prSet/>
      <dgm:spPr/>
      <dgm:t>
        <a:bodyPr/>
        <a:lstStyle/>
        <a:p>
          <a:endParaRPr lang="en-US"/>
        </a:p>
      </dgm:t>
    </dgm:pt>
    <dgm:pt modelId="{93CEA488-D6BB-4537-BF25-4BFF7E6EAE11}">
      <dgm:prSet/>
      <dgm:spPr/>
      <dgm:t>
        <a:bodyPr/>
        <a:lstStyle/>
        <a:p>
          <a:r>
            <a:rPr lang="en-US" dirty="0"/>
            <a:t>Regional </a:t>
          </a:r>
          <a:r>
            <a:rPr lang="en-US" dirty="0" err="1"/>
            <a:t>anesthesiological</a:t>
          </a:r>
          <a:r>
            <a:rPr lang="en-US" dirty="0"/>
            <a:t> technique: The TAP block (Transversus Abdominis Plane block) is a compartmental or neuro-fascial block technique that allows </a:t>
          </a:r>
          <a:r>
            <a:rPr lang="en-US" b="1" dirty="0"/>
            <a:t>analgesia</a:t>
          </a:r>
          <a:r>
            <a:rPr lang="en-US" dirty="0"/>
            <a:t> of the </a:t>
          </a:r>
          <a:r>
            <a:rPr lang="en-US" b="1" dirty="0"/>
            <a:t>entire abdominal wall </a:t>
          </a:r>
          <a:r>
            <a:rPr lang="en-US" dirty="0"/>
            <a:t>to be obtained through the injection of local anesthetic into the plane </a:t>
          </a:r>
          <a:r>
            <a:rPr lang="en-US" b="1" dirty="0"/>
            <a:t>between the transversus abdominis muscle and the internal oblique muscle.</a:t>
          </a:r>
        </a:p>
      </dgm:t>
    </dgm:pt>
    <dgm:pt modelId="{47A47715-A3DD-447F-9497-E9A527F78F0F}" type="parTrans" cxnId="{67A09F5A-635A-4BC6-A836-F74609530A18}">
      <dgm:prSet/>
      <dgm:spPr/>
      <dgm:t>
        <a:bodyPr/>
        <a:lstStyle/>
        <a:p>
          <a:endParaRPr lang="en-US"/>
        </a:p>
      </dgm:t>
    </dgm:pt>
    <dgm:pt modelId="{B70B1038-D0E9-4194-9A8C-1BB71D1286D2}" type="sibTrans" cxnId="{67A09F5A-635A-4BC6-A836-F74609530A18}">
      <dgm:prSet/>
      <dgm:spPr/>
      <dgm:t>
        <a:bodyPr/>
        <a:lstStyle/>
        <a:p>
          <a:endParaRPr lang="en-US"/>
        </a:p>
      </dgm:t>
    </dgm:pt>
    <dgm:pt modelId="{A6CD7371-AA0F-4251-8007-81F7222AED26}">
      <dgm:prSet/>
      <dgm:spPr/>
      <dgm:t>
        <a:bodyPr/>
        <a:lstStyle/>
        <a:p>
          <a:pPr>
            <a:defRPr b="1"/>
          </a:pPr>
          <a:r>
            <a:rPr lang="it-IT" b="1" dirty="0" err="1"/>
            <a:t>Indications</a:t>
          </a:r>
          <a:endParaRPr lang="en-US" dirty="0"/>
        </a:p>
      </dgm:t>
    </dgm:pt>
    <dgm:pt modelId="{8EF56A5A-FCD6-492E-94C9-44601AB28166}" type="parTrans" cxnId="{D745A95B-5248-4D54-A638-9722C55EF0EA}">
      <dgm:prSet/>
      <dgm:spPr/>
      <dgm:t>
        <a:bodyPr/>
        <a:lstStyle/>
        <a:p>
          <a:endParaRPr lang="en-US"/>
        </a:p>
      </dgm:t>
    </dgm:pt>
    <dgm:pt modelId="{70EBF9E0-7683-42B1-917F-950AE4A72904}" type="sibTrans" cxnId="{D745A95B-5248-4D54-A638-9722C55EF0EA}">
      <dgm:prSet/>
      <dgm:spPr/>
      <dgm:t>
        <a:bodyPr/>
        <a:lstStyle/>
        <a:p>
          <a:endParaRPr lang="en-US"/>
        </a:p>
      </dgm:t>
    </dgm:pt>
    <dgm:pt modelId="{FBE6520B-F515-4EFE-970C-6F6F9D312B4C}">
      <dgm:prSet/>
      <dgm:spPr/>
      <dgm:t>
        <a:bodyPr/>
        <a:lstStyle/>
        <a:p>
          <a:pPr>
            <a:buFont typeface="Arial" panose="020B0604020202020204" pitchFamily="34" charset="0"/>
            <a:buChar char="•"/>
          </a:pPr>
          <a:r>
            <a:rPr lang="it-IT" dirty="0"/>
            <a:t>- Analgesia After </a:t>
          </a:r>
          <a:r>
            <a:rPr lang="it-IT" dirty="0" err="1"/>
            <a:t>Abdominal</a:t>
          </a:r>
          <a:r>
            <a:rPr lang="it-IT" dirty="0"/>
            <a:t> </a:t>
          </a:r>
          <a:r>
            <a:rPr lang="it-IT" dirty="0" err="1"/>
            <a:t>Aortic</a:t>
          </a:r>
          <a:r>
            <a:rPr lang="it-IT" dirty="0"/>
            <a:t> Surgery</a:t>
          </a:r>
          <a:endParaRPr lang="en-US" dirty="0"/>
        </a:p>
      </dgm:t>
    </dgm:pt>
    <dgm:pt modelId="{C3677973-412F-4876-AFA1-B02124108B42}" type="parTrans" cxnId="{75E86DBE-55CF-4652-80E5-E9E4B36E47D7}">
      <dgm:prSet/>
      <dgm:spPr/>
      <dgm:t>
        <a:bodyPr/>
        <a:lstStyle/>
        <a:p>
          <a:endParaRPr lang="en-US"/>
        </a:p>
      </dgm:t>
    </dgm:pt>
    <dgm:pt modelId="{3EFCEDA8-D747-4CCB-831B-FF4DC1FF0C2B}" type="sibTrans" cxnId="{75E86DBE-55CF-4652-80E5-E9E4B36E47D7}">
      <dgm:prSet/>
      <dgm:spPr/>
      <dgm:t>
        <a:bodyPr/>
        <a:lstStyle/>
        <a:p>
          <a:endParaRPr lang="en-US"/>
        </a:p>
      </dgm:t>
    </dgm:pt>
    <dgm:pt modelId="{DC491FB1-FE3F-491D-B850-B18D6FE39A27}">
      <dgm:prSet/>
      <dgm:spPr/>
      <dgm:t>
        <a:bodyPr/>
        <a:lstStyle/>
        <a:p>
          <a:pPr>
            <a:buFont typeface="Arial" panose="020B0604020202020204" pitchFamily="34" charset="0"/>
            <a:buChar char="•"/>
          </a:pPr>
          <a:r>
            <a:rPr lang="it-IT" dirty="0"/>
            <a:t> -</a:t>
          </a:r>
          <a:r>
            <a:rPr lang="it-IT" dirty="0" err="1"/>
            <a:t>Biopsy</a:t>
          </a:r>
          <a:r>
            <a:rPr lang="it-IT" dirty="0"/>
            <a:t> and bone sampling</a:t>
          </a:r>
          <a:endParaRPr lang="en-US" dirty="0"/>
        </a:p>
      </dgm:t>
    </dgm:pt>
    <dgm:pt modelId="{4F3CD544-43ED-488A-A7DD-EC767BA2D299}" type="parTrans" cxnId="{6430B80C-6A51-4EF6-B5E5-1614AC5EF9D1}">
      <dgm:prSet/>
      <dgm:spPr/>
      <dgm:t>
        <a:bodyPr/>
        <a:lstStyle/>
        <a:p>
          <a:endParaRPr lang="en-US"/>
        </a:p>
      </dgm:t>
    </dgm:pt>
    <dgm:pt modelId="{8C82C937-9277-4014-A570-35F2C48E3B62}" type="sibTrans" cxnId="{6430B80C-6A51-4EF6-B5E5-1614AC5EF9D1}">
      <dgm:prSet/>
      <dgm:spPr/>
      <dgm:t>
        <a:bodyPr/>
        <a:lstStyle/>
        <a:p>
          <a:endParaRPr lang="en-US"/>
        </a:p>
      </dgm:t>
    </dgm:pt>
    <dgm:pt modelId="{28BF2A4D-B5A0-4012-B310-6479231F84A5}">
      <dgm:prSet/>
      <dgm:spPr/>
      <dgm:t>
        <a:bodyPr/>
        <a:lstStyle/>
        <a:p>
          <a:pPr>
            <a:buFont typeface="Arial" panose="020B0604020202020204" pitchFamily="34" charset="0"/>
            <a:buChar char="•"/>
          </a:pPr>
          <a:r>
            <a:rPr lang="en-US" dirty="0"/>
            <a:t> -Neurolysis with alcohol or phenol</a:t>
          </a:r>
        </a:p>
      </dgm:t>
    </dgm:pt>
    <dgm:pt modelId="{4BD9CF65-87F1-4C36-83F5-C19B3A5D5289}" type="parTrans" cxnId="{33460826-BEF3-4020-9D44-6920856F46F4}">
      <dgm:prSet/>
      <dgm:spPr/>
      <dgm:t>
        <a:bodyPr/>
        <a:lstStyle/>
        <a:p>
          <a:endParaRPr lang="en-US"/>
        </a:p>
      </dgm:t>
    </dgm:pt>
    <dgm:pt modelId="{085239D4-6049-46BF-8D30-A76E2890F2F9}" type="sibTrans" cxnId="{33460826-BEF3-4020-9D44-6920856F46F4}">
      <dgm:prSet/>
      <dgm:spPr/>
      <dgm:t>
        <a:bodyPr/>
        <a:lstStyle/>
        <a:p>
          <a:endParaRPr lang="en-US"/>
        </a:p>
      </dgm:t>
    </dgm:pt>
    <dgm:pt modelId="{84A09292-94D4-4DEB-9A3B-37BE9B584AC3}">
      <dgm:prSet/>
      <dgm:spPr/>
      <dgm:t>
        <a:bodyPr/>
        <a:lstStyle/>
        <a:p>
          <a:pPr>
            <a:buFont typeface="Arial" panose="020B0604020202020204" pitchFamily="34" charset="0"/>
            <a:buChar char="•"/>
          </a:pPr>
          <a:r>
            <a:rPr lang="it-IT" dirty="0"/>
            <a:t> -Treatment of </a:t>
          </a:r>
          <a:r>
            <a:rPr lang="it-IT" dirty="0" err="1"/>
            <a:t>pain</a:t>
          </a:r>
          <a:r>
            <a:rPr lang="it-IT" dirty="0"/>
            <a:t> </a:t>
          </a:r>
          <a:r>
            <a:rPr lang="it-IT" dirty="0" err="1"/>
            <a:t>flare</a:t>
          </a:r>
          <a:r>
            <a:rPr lang="it-IT" dirty="0"/>
            <a:t>-ups</a:t>
          </a:r>
          <a:endParaRPr lang="en-US" dirty="0"/>
        </a:p>
      </dgm:t>
    </dgm:pt>
    <dgm:pt modelId="{F9225519-589E-4900-B4A8-BB795F463CE4}" type="parTrans" cxnId="{0F1B2777-339E-4264-8B61-6688A4540CEC}">
      <dgm:prSet/>
      <dgm:spPr/>
      <dgm:t>
        <a:bodyPr/>
        <a:lstStyle/>
        <a:p>
          <a:endParaRPr lang="en-US"/>
        </a:p>
      </dgm:t>
    </dgm:pt>
    <dgm:pt modelId="{294665E6-73DA-4F77-96F4-C02C9A1E2A36}" type="sibTrans" cxnId="{0F1B2777-339E-4264-8B61-6688A4540CEC}">
      <dgm:prSet/>
      <dgm:spPr/>
      <dgm:t>
        <a:bodyPr/>
        <a:lstStyle/>
        <a:p>
          <a:endParaRPr lang="en-US"/>
        </a:p>
      </dgm:t>
    </dgm:pt>
    <dgm:pt modelId="{3302611D-C7A9-4C67-9698-B31A728CEACD}">
      <dgm:prSet/>
      <dgm:spPr/>
      <dgm:t>
        <a:bodyPr/>
        <a:lstStyle/>
        <a:p>
          <a:pPr>
            <a:buFont typeface="Arial" panose="020B0604020202020204" pitchFamily="34" charset="0"/>
            <a:buChar char="•"/>
          </a:pPr>
          <a:r>
            <a:rPr lang="it-IT" dirty="0"/>
            <a:t> -Analgesia for </a:t>
          </a:r>
          <a:r>
            <a:rPr lang="it-IT" dirty="0" err="1"/>
            <a:t>liver</a:t>
          </a:r>
          <a:r>
            <a:rPr lang="it-IT" dirty="0"/>
            <a:t> </a:t>
          </a:r>
          <a:r>
            <a:rPr lang="it-IT" dirty="0" err="1"/>
            <a:t>patients</a:t>
          </a:r>
          <a:endParaRPr lang="en-US" dirty="0"/>
        </a:p>
      </dgm:t>
    </dgm:pt>
    <dgm:pt modelId="{4E6F86BF-500D-48C8-837A-CD2C8AC09031}" type="parTrans" cxnId="{F0D534D5-C4D9-4100-8463-ABD1119E4CE8}">
      <dgm:prSet/>
      <dgm:spPr/>
      <dgm:t>
        <a:bodyPr/>
        <a:lstStyle/>
        <a:p>
          <a:endParaRPr lang="en-US"/>
        </a:p>
      </dgm:t>
    </dgm:pt>
    <dgm:pt modelId="{A782D908-E317-49DD-B2D5-0881C3860A42}" type="sibTrans" cxnId="{F0D534D5-C4D9-4100-8463-ABD1119E4CE8}">
      <dgm:prSet/>
      <dgm:spPr/>
      <dgm:t>
        <a:bodyPr/>
        <a:lstStyle/>
        <a:p>
          <a:endParaRPr lang="en-US"/>
        </a:p>
      </dgm:t>
    </dgm:pt>
    <dgm:pt modelId="{4E684065-D31A-4B80-97E5-26003C46BE73}">
      <dgm:prSet/>
      <dgm:spPr/>
      <dgm:t>
        <a:bodyPr/>
        <a:lstStyle/>
        <a:p>
          <a:pPr>
            <a:buFont typeface="Arial" panose="020B0604020202020204" pitchFamily="34" charset="0"/>
            <a:buChar char="•"/>
          </a:pPr>
          <a:r>
            <a:rPr lang="it-IT" dirty="0"/>
            <a:t> -</a:t>
          </a:r>
          <a:r>
            <a:rPr lang="it-IT" dirty="0" err="1"/>
            <a:t>Bariatric</a:t>
          </a:r>
          <a:r>
            <a:rPr lang="it-IT" dirty="0"/>
            <a:t> </a:t>
          </a:r>
          <a:r>
            <a:rPr lang="it-IT" dirty="0" err="1"/>
            <a:t>patients</a:t>
          </a:r>
          <a:endParaRPr lang="en-US" dirty="0"/>
        </a:p>
      </dgm:t>
    </dgm:pt>
    <dgm:pt modelId="{1F1A18D1-4955-4838-BBBE-25A1D0C70378}" type="parTrans" cxnId="{AC7D421E-BD73-4122-82A6-6A2E86672C21}">
      <dgm:prSet/>
      <dgm:spPr/>
      <dgm:t>
        <a:bodyPr/>
        <a:lstStyle/>
        <a:p>
          <a:endParaRPr lang="en-US"/>
        </a:p>
      </dgm:t>
    </dgm:pt>
    <dgm:pt modelId="{8F595514-36DD-474B-A895-4A73FF048001}" type="sibTrans" cxnId="{AC7D421E-BD73-4122-82A6-6A2E86672C21}">
      <dgm:prSet/>
      <dgm:spPr/>
      <dgm:t>
        <a:bodyPr/>
        <a:lstStyle/>
        <a:p>
          <a:endParaRPr lang="en-US"/>
        </a:p>
      </dgm:t>
    </dgm:pt>
    <dgm:pt modelId="{86E86193-BFDB-4652-85F9-C5F108D3845F}" type="pres">
      <dgm:prSet presAssocID="{E1EC977D-F04E-425B-86A5-F9099FFA378A}" presName="root" presStyleCnt="0">
        <dgm:presLayoutVars>
          <dgm:dir/>
          <dgm:resizeHandles val="exact"/>
        </dgm:presLayoutVars>
      </dgm:prSet>
      <dgm:spPr/>
    </dgm:pt>
    <dgm:pt modelId="{30C9E6BD-79A5-4DBD-9EF4-AE115C217130}" type="pres">
      <dgm:prSet presAssocID="{EB041B1B-A56C-42C5-869A-5C4E58B1CFE7}" presName="compNode" presStyleCnt="0"/>
      <dgm:spPr/>
    </dgm:pt>
    <dgm:pt modelId="{FD3416EA-CEA2-4B04-8D20-B1F4F3150CD7}" type="pres">
      <dgm:prSet presAssocID="{EB041B1B-A56C-42C5-869A-5C4E58B1CFE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ilota"/>
        </a:ext>
      </dgm:extLst>
    </dgm:pt>
    <dgm:pt modelId="{D854D05B-0EE2-4D42-A016-DE6757A8798D}" type="pres">
      <dgm:prSet presAssocID="{EB041B1B-A56C-42C5-869A-5C4E58B1CFE7}" presName="iconSpace" presStyleCnt="0"/>
      <dgm:spPr/>
    </dgm:pt>
    <dgm:pt modelId="{6B001B36-389D-4779-8B1C-EA8E3BABD12A}" type="pres">
      <dgm:prSet presAssocID="{EB041B1B-A56C-42C5-869A-5C4E58B1CFE7}" presName="parTx" presStyleLbl="revTx" presStyleIdx="0" presStyleCnt="4">
        <dgm:presLayoutVars>
          <dgm:chMax val="0"/>
          <dgm:chPref val="0"/>
        </dgm:presLayoutVars>
      </dgm:prSet>
      <dgm:spPr/>
    </dgm:pt>
    <dgm:pt modelId="{F9E83FD4-A34F-4BBB-A971-56A3E4C9B29B}" type="pres">
      <dgm:prSet presAssocID="{EB041B1B-A56C-42C5-869A-5C4E58B1CFE7}" presName="txSpace" presStyleCnt="0"/>
      <dgm:spPr/>
    </dgm:pt>
    <dgm:pt modelId="{4F842384-9729-45C1-9050-70F77B61E0CB}" type="pres">
      <dgm:prSet presAssocID="{EB041B1B-A56C-42C5-869A-5C4E58B1CFE7}" presName="desTx" presStyleLbl="revTx" presStyleIdx="1" presStyleCnt="4">
        <dgm:presLayoutVars/>
      </dgm:prSet>
      <dgm:spPr/>
    </dgm:pt>
    <dgm:pt modelId="{B9FFCD47-5CD8-492A-9005-CBB66BDAC55B}" type="pres">
      <dgm:prSet presAssocID="{CD24DDC3-CB15-49D5-93A5-AC4D796FA8E1}" presName="sibTrans" presStyleCnt="0"/>
      <dgm:spPr/>
    </dgm:pt>
    <dgm:pt modelId="{AF9E0A8A-8D94-45A3-973B-8E68306E0192}" type="pres">
      <dgm:prSet presAssocID="{A6CD7371-AA0F-4251-8007-81F7222AED26}" presName="compNode" presStyleCnt="0"/>
      <dgm:spPr/>
    </dgm:pt>
    <dgm:pt modelId="{3CC2540A-39F7-4542-B70E-B49347E5FC50}" type="pres">
      <dgm:prSet presAssocID="{A6CD7371-AA0F-4251-8007-81F7222AED2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go"/>
        </a:ext>
      </dgm:extLst>
    </dgm:pt>
    <dgm:pt modelId="{1CA8D753-87E6-4901-A647-1E2BC5012BE8}" type="pres">
      <dgm:prSet presAssocID="{A6CD7371-AA0F-4251-8007-81F7222AED26}" presName="iconSpace" presStyleCnt="0"/>
      <dgm:spPr/>
    </dgm:pt>
    <dgm:pt modelId="{B68CA833-721D-4083-86F2-772513124969}" type="pres">
      <dgm:prSet presAssocID="{A6CD7371-AA0F-4251-8007-81F7222AED26}" presName="parTx" presStyleLbl="revTx" presStyleIdx="2" presStyleCnt="4">
        <dgm:presLayoutVars>
          <dgm:chMax val="0"/>
          <dgm:chPref val="0"/>
        </dgm:presLayoutVars>
      </dgm:prSet>
      <dgm:spPr/>
    </dgm:pt>
    <dgm:pt modelId="{98BD999D-C013-490C-84A9-8C90E12D8E09}" type="pres">
      <dgm:prSet presAssocID="{A6CD7371-AA0F-4251-8007-81F7222AED26}" presName="txSpace" presStyleCnt="0"/>
      <dgm:spPr/>
    </dgm:pt>
    <dgm:pt modelId="{6F33385A-6E3E-42AC-BECE-ECF382501DE8}" type="pres">
      <dgm:prSet presAssocID="{A6CD7371-AA0F-4251-8007-81F7222AED26}" presName="desTx" presStyleLbl="revTx" presStyleIdx="3" presStyleCnt="4">
        <dgm:presLayoutVars/>
      </dgm:prSet>
      <dgm:spPr/>
    </dgm:pt>
  </dgm:ptLst>
  <dgm:cxnLst>
    <dgm:cxn modelId="{270C2E05-2A61-436F-B48B-1E1CB63709E8}" type="presOf" srcId="{84A09292-94D4-4DEB-9A3B-37BE9B584AC3}" destId="{6F33385A-6E3E-42AC-BECE-ECF382501DE8}" srcOrd="0" destOrd="3" presId="urn:microsoft.com/office/officeart/2018/2/layout/IconLabelDescriptionList"/>
    <dgm:cxn modelId="{B8BB3E08-18F9-4FAB-9E69-1025BCD0F99A}" srcId="{E1EC977D-F04E-425B-86A5-F9099FFA378A}" destId="{EB041B1B-A56C-42C5-869A-5C4E58B1CFE7}" srcOrd="0" destOrd="0" parTransId="{6B63023A-0094-401B-9B90-05145ACEDF57}" sibTransId="{CD24DDC3-CB15-49D5-93A5-AC4D796FA8E1}"/>
    <dgm:cxn modelId="{6430B80C-6A51-4EF6-B5E5-1614AC5EF9D1}" srcId="{A6CD7371-AA0F-4251-8007-81F7222AED26}" destId="{DC491FB1-FE3F-491D-B850-B18D6FE39A27}" srcOrd="1" destOrd="0" parTransId="{4F3CD544-43ED-488A-A7DD-EC767BA2D299}" sibTransId="{8C82C937-9277-4014-A570-35F2C48E3B62}"/>
    <dgm:cxn modelId="{2A3D7811-DD48-4CCE-884F-EA046B25368E}" type="presOf" srcId="{E1EC977D-F04E-425B-86A5-F9099FFA378A}" destId="{86E86193-BFDB-4652-85F9-C5F108D3845F}" srcOrd="0" destOrd="0" presId="urn:microsoft.com/office/officeart/2018/2/layout/IconLabelDescriptionList"/>
    <dgm:cxn modelId="{AC7D421E-BD73-4122-82A6-6A2E86672C21}" srcId="{A6CD7371-AA0F-4251-8007-81F7222AED26}" destId="{4E684065-D31A-4B80-97E5-26003C46BE73}" srcOrd="5" destOrd="0" parTransId="{1F1A18D1-4955-4838-BBBE-25A1D0C70378}" sibTransId="{8F595514-36DD-474B-A895-4A73FF048001}"/>
    <dgm:cxn modelId="{84ADA322-E0D8-4B0C-B337-6C874031A4CA}" type="presOf" srcId="{93CEA488-D6BB-4537-BF25-4BFF7E6EAE11}" destId="{4F842384-9729-45C1-9050-70F77B61E0CB}" srcOrd="0" destOrd="0" presId="urn:microsoft.com/office/officeart/2018/2/layout/IconLabelDescriptionList"/>
    <dgm:cxn modelId="{33460826-BEF3-4020-9D44-6920856F46F4}" srcId="{A6CD7371-AA0F-4251-8007-81F7222AED26}" destId="{28BF2A4D-B5A0-4012-B310-6479231F84A5}" srcOrd="2" destOrd="0" parTransId="{4BD9CF65-87F1-4C36-83F5-C19B3A5D5289}" sibTransId="{085239D4-6049-46BF-8D30-A76E2890F2F9}"/>
    <dgm:cxn modelId="{23711736-8822-4A83-BB74-F66D91218D5E}" type="presOf" srcId="{4E684065-D31A-4B80-97E5-26003C46BE73}" destId="{6F33385A-6E3E-42AC-BECE-ECF382501DE8}" srcOrd="0" destOrd="5" presId="urn:microsoft.com/office/officeart/2018/2/layout/IconLabelDescriptionList"/>
    <dgm:cxn modelId="{D745A95B-5248-4D54-A638-9722C55EF0EA}" srcId="{E1EC977D-F04E-425B-86A5-F9099FFA378A}" destId="{A6CD7371-AA0F-4251-8007-81F7222AED26}" srcOrd="1" destOrd="0" parTransId="{8EF56A5A-FCD6-492E-94C9-44601AB28166}" sibTransId="{70EBF9E0-7683-42B1-917F-950AE4A72904}"/>
    <dgm:cxn modelId="{AA930F61-1CBB-4475-AB20-A17B0A94BB77}" type="presOf" srcId="{28BF2A4D-B5A0-4012-B310-6479231F84A5}" destId="{6F33385A-6E3E-42AC-BECE-ECF382501DE8}" srcOrd="0" destOrd="2" presId="urn:microsoft.com/office/officeart/2018/2/layout/IconLabelDescriptionList"/>
    <dgm:cxn modelId="{0F1B2777-339E-4264-8B61-6688A4540CEC}" srcId="{A6CD7371-AA0F-4251-8007-81F7222AED26}" destId="{84A09292-94D4-4DEB-9A3B-37BE9B584AC3}" srcOrd="3" destOrd="0" parTransId="{F9225519-589E-4900-B4A8-BB795F463CE4}" sibTransId="{294665E6-73DA-4F77-96F4-C02C9A1E2A36}"/>
    <dgm:cxn modelId="{67A09F5A-635A-4BC6-A836-F74609530A18}" srcId="{EB041B1B-A56C-42C5-869A-5C4E58B1CFE7}" destId="{93CEA488-D6BB-4537-BF25-4BFF7E6EAE11}" srcOrd="0" destOrd="0" parTransId="{47A47715-A3DD-447F-9497-E9A527F78F0F}" sibTransId="{B70B1038-D0E9-4194-9A8C-1BB71D1286D2}"/>
    <dgm:cxn modelId="{11521BAC-5638-4AE7-9D8A-301727D76323}" type="presOf" srcId="{DC491FB1-FE3F-491D-B850-B18D6FE39A27}" destId="{6F33385A-6E3E-42AC-BECE-ECF382501DE8}" srcOrd="0" destOrd="1" presId="urn:microsoft.com/office/officeart/2018/2/layout/IconLabelDescriptionList"/>
    <dgm:cxn modelId="{637E59AE-F706-4117-92F2-9A950D67BD1B}" type="presOf" srcId="{A6CD7371-AA0F-4251-8007-81F7222AED26}" destId="{B68CA833-721D-4083-86F2-772513124969}" srcOrd="0" destOrd="0" presId="urn:microsoft.com/office/officeart/2018/2/layout/IconLabelDescriptionList"/>
    <dgm:cxn modelId="{E13AA9AE-1631-4B2A-873F-DEF9CF9041C7}" type="presOf" srcId="{FBE6520B-F515-4EFE-970C-6F6F9D312B4C}" destId="{6F33385A-6E3E-42AC-BECE-ECF382501DE8}" srcOrd="0" destOrd="0" presId="urn:microsoft.com/office/officeart/2018/2/layout/IconLabelDescriptionList"/>
    <dgm:cxn modelId="{75E86DBE-55CF-4652-80E5-E9E4B36E47D7}" srcId="{A6CD7371-AA0F-4251-8007-81F7222AED26}" destId="{FBE6520B-F515-4EFE-970C-6F6F9D312B4C}" srcOrd="0" destOrd="0" parTransId="{C3677973-412F-4876-AFA1-B02124108B42}" sibTransId="{3EFCEDA8-D747-4CCB-831B-FF4DC1FF0C2B}"/>
    <dgm:cxn modelId="{E12CCDC8-FF2F-444B-8C76-4F9E2CFA40D7}" type="presOf" srcId="{3302611D-C7A9-4C67-9698-B31A728CEACD}" destId="{6F33385A-6E3E-42AC-BECE-ECF382501DE8}" srcOrd="0" destOrd="4" presId="urn:microsoft.com/office/officeart/2018/2/layout/IconLabelDescriptionList"/>
    <dgm:cxn modelId="{F0D534D5-C4D9-4100-8463-ABD1119E4CE8}" srcId="{A6CD7371-AA0F-4251-8007-81F7222AED26}" destId="{3302611D-C7A9-4C67-9698-B31A728CEACD}" srcOrd="4" destOrd="0" parTransId="{4E6F86BF-500D-48C8-837A-CD2C8AC09031}" sibTransId="{A782D908-E317-49DD-B2D5-0881C3860A42}"/>
    <dgm:cxn modelId="{304B3FE7-3103-4F2A-B932-12157B30FE8D}" type="presOf" srcId="{EB041B1B-A56C-42C5-869A-5C4E58B1CFE7}" destId="{6B001B36-389D-4779-8B1C-EA8E3BABD12A}" srcOrd="0" destOrd="0" presId="urn:microsoft.com/office/officeart/2018/2/layout/IconLabelDescriptionList"/>
    <dgm:cxn modelId="{2B17141E-78D0-4D26-80C3-A15CEDEBB06E}" type="presParOf" srcId="{86E86193-BFDB-4652-85F9-C5F108D3845F}" destId="{30C9E6BD-79A5-4DBD-9EF4-AE115C217130}" srcOrd="0" destOrd="0" presId="urn:microsoft.com/office/officeart/2018/2/layout/IconLabelDescriptionList"/>
    <dgm:cxn modelId="{64D56695-D95B-436B-9B7A-7735C3BB27FE}" type="presParOf" srcId="{30C9E6BD-79A5-4DBD-9EF4-AE115C217130}" destId="{FD3416EA-CEA2-4B04-8D20-B1F4F3150CD7}" srcOrd="0" destOrd="0" presId="urn:microsoft.com/office/officeart/2018/2/layout/IconLabelDescriptionList"/>
    <dgm:cxn modelId="{A32299FF-110C-4CA0-B444-99D089A2A574}" type="presParOf" srcId="{30C9E6BD-79A5-4DBD-9EF4-AE115C217130}" destId="{D854D05B-0EE2-4D42-A016-DE6757A8798D}" srcOrd="1" destOrd="0" presId="urn:microsoft.com/office/officeart/2018/2/layout/IconLabelDescriptionList"/>
    <dgm:cxn modelId="{610EF14C-76F8-4645-935C-7E5CEB0FDDED}" type="presParOf" srcId="{30C9E6BD-79A5-4DBD-9EF4-AE115C217130}" destId="{6B001B36-389D-4779-8B1C-EA8E3BABD12A}" srcOrd="2" destOrd="0" presId="urn:microsoft.com/office/officeart/2018/2/layout/IconLabelDescriptionList"/>
    <dgm:cxn modelId="{D29F5014-5A0C-47C9-80C1-A680CA93CAB3}" type="presParOf" srcId="{30C9E6BD-79A5-4DBD-9EF4-AE115C217130}" destId="{F9E83FD4-A34F-4BBB-A971-56A3E4C9B29B}" srcOrd="3" destOrd="0" presId="urn:microsoft.com/office/officeart/2018/2/layout/IconLabelDescriptionList"/>
    <dgm:cxn modelId="{FEEA0704-DA15-4FC8-A132-4BEE30D884C2}" type="presParOf" srcId="{30C9E6BD-79A5-4DBD-9EF4-AE115C217130}" destId="{4F842384-9729-45C1-9050-70F77B61E0CB}" srcOrd="4" destOrd="0" presId="urn:microsoft.com/office/officeart/2018/2/layout/IconLabelDescriptionList"/>
    <dgm:cxn modelId="{D630FD06-D3BA-497C-9F09-0A65EB00E12D}" type="presParOf" srcId="{86E86193-BFDB-4652-85F9-C5F108D3845F}" destId="{B9FFCD47-5CD8-492A-9005-CBB66BDAC55B}" srcOrd="1" destOrd="0" presId="urn:microsoft.com/office/officeart/2018/2/layout/IconLabelDescriptionList"/>
    <dgm:cxn modelId="{3800B81F-0A65-4CE6-8B32-F5393EF6A6E2}" type="presParOf" srcId="{86E86193-BFDB-4652-85F9-C5F108D3845F}" destId="{AF9E0A8A-8D94-45A3-973B-8E68306E0192}" srcOrd="2" destOrd="0" presId="urn:microsoft.com/office/officeart/2018/2/layout/IconLabelDescriptionList"/>
    <dgm:cxn modelId="{6980E16A-FF1F-4B62-912D-62C75E8E1985}" type="presParOf" srcId="{AF9E0A8A-8D94-45A3-973B-8E68306E0192}" destId="{3CC2540A-39F7-4542-B70E-B49347E5FC50}" srcOrd="0" destOrd="0" presId="urn:microsoft.com/office/officeart/2018/2/layout/IconLabelDescriptionList"/>
    <dgm:cxn modelId="{731B0C10-F438-4567-BBB6-C873CECF2FA2}" type="presParOf" srcId="{AF9E0A8A-8D94-45A3-973B-8E68306E0192}" destId="{1CA8D753-87E6-4901-A647-1E2BC5012BE8}" srcOrd="1" destOrd="0" presId="urn:microsoft.com/office/officeart/2018/2/layout/IconLabelDescriptionList"/>
    <dgm:cxn modelId="{A36CC3B5-3FD6-48E6-B06C-75654C2A61F6}" type="presParOf" srcId="{AF9E0A8A-8D94-45A3-973B-8E68306E0192}" destId="{B68CA833-721D-4083-86F2-772513124969}" srcOrd="2" destOrd="0" presId="urn:microsoft.com/office/officeart/2018/2/layout/IconLabelDescriptionList"/>
    <dgm:cxn modelId="{191EDDB9-482E-4CD0-BDDC-A4B76BF2CD43}" type="presParOf" srcId="{AF9E0A8A-8D94-45A3-973B-8E68306E0192}" destId="{98BD999D-C013-490C-84A9-8C90E12D8E09}" srcOrd="3" destOrd="0" presId="urn:microsoft.com/office/officeart/2018/2/layout/IconLabelDescriptionList"/>
    <dgm:cxn modelId="{7690FB9D-2160-43F3-9CF4-533EC6BBB6D7}" type="presParOf" srcId="{AF9E0A8A-8D94-45A3-973B-8E68306E0192}" destId="{6F33385A-6E3E-42AC-BECE-ECF382501DE8}"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3416EA-CEA2-4B04-8D20-B1F4F3150CD7}">
      <dsp:nvSpPr>
        <dsp:cNvPr id="0" name=""/>
        <dsp:cNvSpPr/>
      </dsp:nvSpPr>
      <dsp:spPr>
        <a:xfrm>
          <a:off x="115654" y="0"/>
          <a:ext cx="1510523" cy="138624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B001B36-389D-4779-8B1C-EA8E3BABD12A}">
      <dsp:nvSpPr>
        <dsp:cNvPr id="0" name=""/>
        <dsp:cNvSpPr/>
      </dsp:nvSpPr>
      <dsp:spPr>
        <a:xfrm>
          <a:off x="115654" y="1547778"/>
          <a:ext cx="4315781" cy="5941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600200">
            <a:lnSpc>
              <a:spcPct val="90000"/>
            </a:lnSpc>
            <a:spcBef>
              <a:spcPct val="0"/>
            </a:spcBef>
            <a:spcAft>
              <a:spcPct val="35000"/>
            </a:spcAft>
            <a:buNone/>
            <a:defRPr b="1"/>
          </a:pPr>
          <a:r>
            <a:rPr lang="it-IT" sz="3600" b="1" kern="1200" dirty="0"/>
            <a:t>Definition</a:t>
          </a:r>
          <a:endParaRPr lang="en-US" sz="3600" kern="1200" dirty="0"/>
        </a:p>
      </dsp:txBody>
      <dsp:txXfrm>
        <a:off x="115654" y="1547778"/>
        <a:ext cx="4315781" cy="594103"/>
      </dsp:txXfrm>
    </dsp:sp>
    <dsp:sp modelId="{4F842384-9729-45C1-9050-70F77B61E0CB}">
      <dsp:nvSpPr>
        <dsp:cNvPr id="0" name=""/>
        <dsp:cNvSpPr/>
      </dsp:nvSpPr>
      <dsp:spPr>
        <a:xfrm>
          <a:off x="115654" y="2217015"/>
          <a:ext cx="4315781" cy="1876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en-US" sz="1700" kern="1200" dirty="0"/>
            <a:t>Regional </a:t>
          </a:r>
          <a:r>
            <a:rPr lang="en-US" sz="1700" kern="1200" dirty="0" err="1"/>
            <a:t>anesthesiological</a:t>
          </a:r>
          <a:r>
            <a:rPr lang="en-US" sz="1700" kern="1200" dirty="0"/>
            <a:t> technique: The TAP block (Transversus Abdominis Plane block) is a compartmental or neuro-fascial block technique that allows </a:t>
          </a:r>
          <a:r>
            <a:rPr lang="en-US" sz="1700" b="1" kern="1200" dirty="0"/>
            <a:t>analgesia</a:t>
          </a:r>
          <a:r>
            <a:rPr lang="en-US" sz="1700" kern="1200" dirty="0"/>
            <a:t> of the </a:t>
          </a:r>
          <a:r>
            <a:rPr lang="en-US" sz="1700" b="1" kern="1200" dirty="0"/>
            <a:t>entire abdominal wall </a:t>
          </a:r>
          <a:r>
            <a:rPr lang="en-US" sz="1700" kern="1200" dirty="0"/>
            <a:t>to be obtained through the injection of local anesthetic into the plane </a:t>
          </a:r>
          <a:r>
            <a:rPr lang="en-US" sz="1700" b="1" kern="1200" dirty="0"/>
            <a:t>between the transversus abdominis muscle and the internal oblique muscle.</a:t>
          </a:r>
        </a:p>
      </dsp:txBody>
      <dsp:txXfrm>
        <a:off x="115654" y="2217015"/>
        <a:ext cx="4315781" cy="1876466"/>
      </dsp:txXfrm>
    </dsp:sp>
    <dsp:sp modelId="{3CC2540A-39F7-4542-B70E-B49347E5FC50}">
      <dsp:nvSpPr>
        <dsp:cNvPr id="0" name=""/>
        <dsp:cNvSpPr/>
      </dsp:nvSpPr>
      <dsp:spPr>
        <a:xfrm>
          <a:off x="5186697" y="0"/>
          <a:ext cx="1510523" cy="138624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68CA833-721D-4083-86F2-772513124969}">
      <dsp:nvSpPr>
        <dsp:cNvPr id="0" name=""/>
        <dsp:cNvSpPr/>
      </dsp:nvSpPr>
      <dsp:spPr>
        <a:xfrm>
          <a:off x="5186697" y="1547778"/>
          <a:ext cx="4315781" cy="5941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600200">
            <a:lnSpc>
              <a:spcPct val="90000"/>
            </a:lnSpc>
            <a:spcBef>
              <a:spcPct val="0"/>
            </a:spcBef>
            <a:spcAft>
              <a:spcPct val="35000"/>
            </a:spcAft>
            <a:buNone/>
            <a:defRPr b="1"/>
          </a:pPr>
          <a:r>
            <a:rPr lang="it-IT" sz="3600" b="1" kern="1200" dirty="0" err="1"/>
            <a:t>Indications</a:t>
          </a:r>
          <a:endParaRPr lang="en-US" sz="3600" kern="1200" dirty="0"/>
        </a:p>
      </dsp:txBody>
      <dsp:txXfrm>
        <a:off x="5186697" y="1547778"/>
        <a:ext cx="4315781" cy="594103"/>
      </dsp:txXfrm>
    </dsp:sp>
    <dsp:sp modelId="{6F33385A-6E3E-42AC-BECE-ECF382501DE8}">
      <dsp:nvSpPr>
        <dsp:cNvPr id="0" name=""/>
        <dsp:cNvSpPr/>
      </dsp:nvSpPr>
      <dsp:spPr>
        <a:xfrm>
          <a:off x="5186697" y="2217015"/>
          <a:ext cx="4315781" cy="1876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Font typeface="Arial" panose="020B0604020202020204" pitchFamily="34" charset="0"/>
            <a:buNone/>
          </a:pPr>
          <a:r>
            <a:rPr lang="it-IT" sz="1700" kern="1200" dirty="0"/>
            <a:t>- Analgesia After </a:t>
          </a:r>
          <a:r>
            <a:rPr lang="it-IT" sz="1700" kern="1200" dirty="0" err="1"/>
            <a:t>Abdominal</a:t>
          </a:r>
          <a:r>
            <a:rPr lang="it-IT" sz="1700" kern="1200" dirty="0"/>
            <a:t> </a:t>
          </a:r>
          <a:r>
            <a:rPr lang="it-IT" sz="1700" kern="1200" dirty="0" err="1"/>
            <a:t>Aortic</a:t>
          </a:r>
          <a:r>
            <a:rPr lang="it-IT" sz="1700" kern="1200" dirty="0"/>
            <a:t> Surgery</a:t>
          </a:r>
          <a:endParaRPr lang="en-US" sz="1700" kern="1200" dirty="0"/>
        </a:p>
        <a:p>
          <a:pPr marL="0" lvl="0" indent="0" algn="l" defTabSz="755650">
            <a:lnSpc>
              <a:spcPct val="90000"/>
            </a:lnSpc>
            <a:spcBef>
              <a:spcPct val="0"/>
            </a:spcBef>
            <a:spcAft>
              <a:spcPct val="35000"/>
            </a:spcAft>
            <a:buFont typeface="Arial" panose="020B0604020202020204" pitchFamily="34" charset="0"/>
            <a:buNone/>
          </a:pPr>
          <a:r>
            <a:rPr lang="it-IT" sz="1700" kern="1200" dirty="0"/>
            <a:t> -</a:t>
          </a:r>
          <a:r>
            <a:rPr lang="it-IT" sz="1700" kern="1200" dirty="0" err="1"/>
            <a:t>Biopsy</a:t>
          </a:r>
          <a:r>
            <a:rPr lang="it-IT" sz="1700" kern="1200" dirty="0"/>
            <a:t> and bone sampling</a:t>
          </a:r>
          <a:endParaRPr lang="en-US" sz="1700" kern="1200" dirty="0"/>
        </a:p>
        <a:p>
          <a:pPr marL="0" lvl="0" indent="0" algn="l" defTabSz="755650">
            <a:lnSpc>
              <a:spcPct val="90000"/>
            </a:lnSpc>
            <a:spcBef>
              <a:spcPct val="0"/>
            </a:spcBef>
            <a:spcAft>
              <a:spcPct val="35000"/>
            </a:spcAft>
            <a:buFont typeface="Arial" panose="020B0604020202020204" pitchFamily="34" charset="0"/>
            <a:buNone/>
          </a:pPr>
          <a:r>
            <a:rPr lang="en-US" sz="1700" kern="1200" dirty="0"/>
            <a:t> -Neurolysis with alcohol or phenol</a:t>
          </a:r>
        </a:p>
        <a:p>
          <a:pPr marL="0" lvl="0" indent="0" algn="l" defTabSz="755650">
            <a:lnSpc>
              <a:spcPct val="90000"/>
            </a:lnSpc>
            <a:spcBef>
              <a:spcPct val="0"/>
            </a:spcBef>
            <a:spcAft>
              <a:spcPct val="35000"/>
            </a:spcAft>
            <a:buFont typeface="Arial" panose="020B0604020202020204" pitchFamily="34" charset="0"/>
            <a:buNone/>
          </a:pPr>
          <a:r>
            <a:rPr lang="it-IT" sz="1700" kern="1200" dirty="0"/>
            <a:t> -Treatment of </a:t>
          </a:r>
          <a:r>
            <a:rPr lang="it-IT" sz="1700" kern="1200" dirty="0" err="1"/>
            <a:t>pain</a:t>
          </a:r>
          <a:r>
            <a:rPr lang="it-IT" sz="1700" kern="1200" dirty="0"/>
            <a:t> </a:t>
          </a:r>
          <a:r>
            <a:rPr lang="it-IT" sz="1700" kern="1200" dirty="0" err="1"/>
            <a:t>flare</a:t>
          </a:r>
          <a:r>
            <a:rPr lang="it-IT" sz="1700" kern="1200" dirty="0"/>
            <a:t>-ups</a:t>
          </a:r>
          <a:endParaRPr lang="en-US" sz="1700" kern="1200" dirty="0"/>
        </a:p>
        <a:p>
          <a:pPr marL="0" lvl="0" indent="0" algn="l" defTabSz="755650">
            <a:lnSpc>
              <a:spcPct val="90000"/>
            </a:lnSpc>
            <a:spcBef>
              <a:spcPct val="0"/>
            </a:spcBef>
            <a:spcAft>
              <a:spcPct val="35000"/>
            </a:spcAft>
            <a:buFont typeface="Arial" panose="020B0604020202020204" pitchFamily="34" charset="0"/>
            <a:buNone/>
          </a:pPr>
          <a:r>
            <a:rPr lang="it-IT" sz="1700" kern="1200" dirty="0"/>
            <a:t> -Analgesia for </a:t>
          </a:r>
          <a:r>
            <a:rPr lang="it-IT" sz="1700" kern="1200" dirty="0" err="1"/>
            <a:t>liver</a:t>
          </a:r>
          <a:r>
            <a:rPr lang="it-IT" sz="1700" kern="1200" dirty="0"/>
            <a:t> </a:t>
          </a:r>
          <a:r>
            <a:rPr lang="it-IT" sz="1700" kern="1200" dirty="0" err="1"/>
            <a:t>patients</a:t>
          </a:r>
          <a:endParaRPr lang="en-US" sz="1700" kern="1200" dirty="0"/>
        </a:p>
        <a:p>
          <a:pPr marL="0" lvl="0" indent="0" algn="l" defTabSz="755650">
            <a:lnSpc>
              <a:spcPct val="90000"/>
            </a:lnSpc>
            <a:spcBef>
              <a:spcPct val="0"/>
            </a:spcBef>
            <a:spcAft>
              <a:spcPct val="35000"/>
            </a:spcAft>
            <a:buFont typeface="Arial" panose="020B0604020202020204" pitchFamily="34" charset="0"/>
            <a:buNone/>
          </a:pPr>
          <a:r>
            <a:rPr lang="it-IT" sz="1700" kern="1200" dirty="0"/>
            <a:t> -</a:t>
          </a:r>
          <a:r>
            <a:rPr lang="it-IT" sz="1700" kern="1200" dirty="0" err="1"/>
            <a:t>Bariatric</a:t>
          </a:r>
          <a:r>
            <a:rPr lang="it-IT" sz="1700" kern="1200" dirty="0"/>
            <a:t> </a:t>
          </a:r>
          <a:r>
            <a:rPr lang="it-IT" sz="1700" kern="1200" dirty="0" err="1"/>
            <a:t>patients</a:t>
          </a:r>
          <a:endParaRPr lang="en-US" sz="1700" kern="1200" dirty="0"/>
        </a:p>
      </dsp:txBody>
      <dsp:txXfrm>
        <a:off x="5186697" y="2217015"/>
        <a:ext cx="4315781" cy="1876466"/>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3A4B01-1A03-4064-B9B6-805700BB4509}" type="datetimeFigureOut">
              <a:rPr lang="it-IT" smtClean="0"/>
              <a:t>29/10/2025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A3C225-8981-4477-B263-A514CA936F83}" type="slidenum">
              <a:rPr lang="it-IT" smtClean="0"/>
              <a:t>‹N›</a:t>
            </a:fld>
            <a:endParaRPr lang="it-IT"/>
          </a:p>
        </p:txBody>
      </p:sp>
    </p:spTree>
    <p:extLst>
      <p:ext uri="{BB962C8B-B14F-4D97-AF65-F5344CB8AC3E}">
        <p14:creationId xmlns:p14="http://schemas.microsoft.com/office/powerpoint/2010/main" val="1561183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06A3C225-8981-4477-B263-A514CA936F83}" type="slidenum">
              <a:rPr lang="it-IT" smtClean="0"/>
              <a:t>3</a:t>
            </a:fld>
            <a:endParaRPr lang="it-IT"/>
          </a:p>
        </p:txBody>
      </p:sp>
    </p:spTree>
    <p:extLst>
      <p:ext uri="{BB962C8B-B14F-4D97-AF65-F5344CB8AC3E}">
        <p14:creationId xmlns:p14="http://schemas.microsoft.com/office/powerpoint/2010/main" val="2267840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06A3C225-8981-4477-B263-A514CA936F83}" type="slidenum">
              <a:rPr lang="it-IT" smtClean="0"/>
              <a:t>10</a:t>
            </a:fld>
            <a:endParaRPr lang="it-IT"/>
          </a:p>
        </p:txBody>
      </p:sp>
    </p:spTree>
    <p:extLst>
      <p:ext uri="{BB962C8B-B14F-4D97-AF65-F5344CB8AC3E}">
        <p14:creationId xmlns:p14="http://schemas.microsoft.com/office/powerpoint/2010/main" val="73749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06A3C225-8981-4477-B263-A514CA936F83}" type="slidenum">
              <a:rPr lang="it-IT" smtClean="0"/>
              <a:t>13</a:t>
            </a:fld>
            <a:endParaRPr lang="it-IT"/>
          </a:p>
        </p:txBody>
      </p:sp>
    </p:spTree>
    <p:extLst>
      <p:ext uri="{BB962C8B-B14F-4D97-AF65-F5344CB8AC3E}">
        <p14:creationId xmlns:p14="http://schemas.microsoft.com/office/powerpoint/2010/main" val="1854847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10/29/2025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10/29/2025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10/29/2025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10/29/2025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10/29/2025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10/29/2025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10/29/2025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10/29/2025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10/29/2025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10/29/2025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2A54C80-263E-416B-A8E0-580EDEADCBDC}" type="datetimeFigureOut">
              <a:rPr lang="en-US" dirty="0"/>
              <a:t>10/29/2025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10/29/2025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10/29/2025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7F2AB8B-2B6E-FB83-2C15-50AF6662C9C8}"/>
              </a:ext>
            </a:extLst>
          </p:cNvPr>
          <p:cNvSpPr>
            <a:spLocks noGrp="1"/>
          </p:cNvSpPr>
          <p:nvPr>
            <p:ph type="ctrTitle"/>
          </p:nvPr>
        </p:nvSpPr>
        <p:spPr>
          <a:xfrm>
            <a:off x="1507067" y="1038802"/>
            <a:ext cx="7766936" cy="2543390"/>
          </a:xfrm>
        </p:spPr>
        <p:txBody>
          <a:bodyPr/>
          <a:lstStyle/>
          <a:p>
            <a:r>
              <a:rPr lang="it-IT" sz="4400" b="1" dirty="0" err="1"/>
              <a:t>Transabdominal</a:t>
            </a:r>
            <a:r>
              <a:rPr lang="it-IT" sz="4400" b="1" dirty="0"/>
              <a:t> </a:t>
            </a:r>
            <a:r>
              <a:rPr lang="it-IT" sz="4400" b="1" dirty="0" err="1"/>
              <a:t>Plane</a:t>
            </a:r>
            <a:r>
              <a:rPr lang="it-IT" sz="4400" b="1" dirty="0"/>
              <a:t> Block (UG-TAPB) in </a:t>
            </a:r>
            <a:r>
              <a:rPr lang="it-IT" sz="4400" b="1" dirty="0" err="1"/>
              <a:t>Bariatric</a:t>
            </a:r>
            <a:r>
              <a:rPr lang="it-IT" sz="4400" b="1" dirty="0"/>
              <a:t> </a:t>
            </a:r>
            <a:r>
              <a:rPr lang="it-IT" sz="4400" b="1" dirty="0" err="1"/>
              <a:t>Patients</a:t>
            </a:r>
            <a:endParaRPr lang="it-IT" sz="4400" b="1" dirty="0"/>
          </a:p>
        </p:txBody>
      </p:sp>
      <p:sp>
        <p:nvSpPr>
          <p:cNvPr id="5" name="Sottotitolo 4">
            <a:extLst>
              <a:ext uri="{FF2B5EF4-FFF2-40B4-BE49-F238E27FC236}">
                <a16:creationId xmlns:a16="http://schemas.microsoft.com/office/drawing/2014/main" id="{0147EC92-09C4-788C-D4E0-754BDEACDFB2}"/>
              </a:ext>
            </a:extLst>
          </p:cNvPr>
          <p:cNvSpPr>
            <a:spLocks noGrp="1"/>
          </p:cNvSpPr>
          <p:nvPr>
            <p:ph type="subTitle" idx="1"/>
          </p:nvPr>
        </p:nvSpPr>
        <p:spPr/>
        <p:txBody>
          <a:bodyPr>
            <a:normAutofit lnSpcReduction="10000"/>
          </a:bodyPr>
          <a:lstStyle/>
          <a:p>
            <a:r>
              <a:rPr lang="it-IT" dirty="0"/>
              <a:t>Dr. Marco Cipolletta</a:t>
            </a:r>
          </a:p>
          <a:p>
            <a:r>
              <a:rPr lang="it-IT" dirty="0"/>
              <a:t>Dirigente Medico</a:t>
            </a:r>
          </a:p>
          <a:p>
            <a:r>
              <a:rPr lang="it-IT" dirty="0"/>
              <a:t>Presso AOU Federico II</a:t>
            </a:r>
          </a:p>
        </p:txBody>
      </p:sp>
    </p:spTree>
    <p:extLst>
      <p:ext uri="{BB962C8B-B14F-4D97-AF65-F5344CB8AC3E}">
        <p14:creationId xmlns:p14="http://schemas.microsoft.com/office/powerpoint/2010/main" val="36187464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9" name="Straight Connector 18">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1"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22"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23" name="Isosceles Triangle 22">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24"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25"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26"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27" name="Isosceles Triangle 26">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28" name="Isosceles Triangle 27">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grpSp>
      <p:sp>
        <p:nvSpPr>
          <p:cNvPr id="2" name="Titolo 1">
            <a:extLst>
              <a:ext uri="{FF2B5EF4-FFF2-40B4-BE49-F238E27FC236}">
                <a16:creationId xmlns:a16="http://schemas.microsoft.com/office/drawing/2014/main" id="{A89D2860-01DF-8B19-FEEA-63405D8499A3}"/>
              </a:ext>
            </a:extLst>
          </p:cNvPr>
          <p:cNvSpPr>
            <a:spLocks noGrp="1"/>
          </p:cNvSpPr>
          <p:nvPr>
            <p:ph type="title"/>
          </p:nvPr>
        </p:nvSpPr>
        <p:spPr>
          <a:xfrm>
            <a:off x="678123" y="5317446"/>
            <a:ext cx="7673801" cy="1087656"/>
          </a:xfrm>
        </p:spPr>
        <p:txBody>
          <a:bodyPr vert="horz" lIns="91440" tIns="45720" rIns="91440" bIns="45720" rtlCol="0" anchor="b">
            <a:normAutofit/>
          </a:bodyPr>
          <a:lstStyle/>
          <a:p>
            <a:pPr algn="ctr">
              <a:lnSpc>
                <a:spcPct val="90000"/>
              </a:lnSpc>
            </a:pPr>
            <a:r>
              <a:rPr lang="en-US" sz="3400" kern="1200" dirty="0">
                <a:solidFill>
                  <a:schemeClr val="accent1"/>
                </a:solidFill>
                <a:latin typeface="+mj-lt"/>
                <a:ea typeface="+mj-ea"/>
                <a:cs typeface="+mj-cs"/>
              </a:rPr>
              <a:t>Studies - PONV, PAIN AND OPIOID CONSUMPTION</a:t>
            </a:r>
          </a:p>
        </p:txBody>
      </p:sp>
      <p:graphicFrame>
        <p:nvGraphicFramePr>
          <p:cNvPr id="7" name="Tabella 6">
            <a:extLst>
              <a:ext uri="{FF2B5EF4-FFF2-40B4-BE49-F238E27FC236}">
                <a16:creationId xmlns:a16="http://schemas.microsoft.com/office/drawing/2014/main" id="{9A85D7DD-0FC5-1145-56EA-F2DBDAC2047C}"/>
              </a:ext>
            </a:extLst>
          </p:cNvPr>
          <p:cNvGraphicFramePr>
            <a:graphicFrameLocks noGrp="1"/>
          </p:cNvGraphicFramePr>
          <p:nvPr>
            <p:extLst>
              <p:ext uri="{D42A27DB-BD31-4B8C-83A1-F6EECF244321}">
                <p14:modId xmlns:p14="http://schemas.microsoft.com/office/powerpoint/2010/main" val="3043034031"/>
              </p:ext>
            </p:extLst>
          </p:nvPr>
        </p:nvGraphicFramePr>
        <p:xfrm>
          <a:off x="678123" y="477672"/>
          <a:ext cx="9080025" cy="4681182"/>
        </p:xfrm>
        <a:graphic>
          <a:graphicData uri="http://schemas.openxmlformats.org/drawingml/2006/table">
            <a:tbl>
              <a:tblPr/>
              <a:tblGrid>
                <a:gridCol w="2871225">
                  <a:extLst>
                    <a:ext uri="{9D8B030D-6E8A-4147-A177-3AD203B41FA5}">
                      <a16:colId xmlns:a16="http://schemas.microsoft.com/office/drawing/2014/main" val="900649990"/>
                    </a:ext>
                  </a:extLst>
                </a:gridCol>
                <a:gridCol w="2829124">
                  <a:extLst>
                    <a:ext uri="{9D8B030D-6E8A-4147-A177-3AD203B41FA5}">
                      <a16:colId xmlns:a16="http://schemas.microsoft.com/office/drawing/2014/main" val="1073245473"/>
                    </a:ext>
                  </a:extLst>
                </a:gridCol>
                <a:gridCol w="3379676">
                  <a:extLst>
                    <a:ext uri="{9D8B030D-6E8A-4147-A177-3AD203B41FA5}">
                      <a16:colId xmlns:a16="http://schemas.microsoft.com/office/drawing/2014/main" val="3044977725"/>
                    </a:ext>
                  </a:extLst>
                </a:gridCol>
              </a:tblGrid>
              <a:tr h="270970">
                <a:tc>
                  <a:txBody>
                    <a:bodyPr/>
                    <a:lstStyle/>
                    <a:p>
                      <a:pPr>
                        <a:buNone/>
                      </a:pPr>
                      <a:r>
                        <a:rPr lang="it-IT" sz="1100" dirty="0"/>
                        <a:t>Title</a:t>
                      </a:r>
                    </a:p>
                  </a:txBody>
                  <a:tcPr marL="23088" marR="23088" marT="11544" marB="11544" anchor="ctr">
                    <a:lnL>
                      <a:noFill/>
                    </a:lnL>
                    <a:lnR>
                      <a:noFill/>
                    </a:lnR>
                    <a:lnT>
                      <a:noFill/>
                    </a:lnT>
                    <a:lnB>
                      <a:noFill/>
                    </a:lnB>
                    <a:noFill/>
                  </a:tcPr>
                </a:tc>
                <a:tc>
                  <a:txBody>
                    <a:bodyPr/>
                    <a:lstStyle/>
                    <a:p>
                      <a:pPr>
                        <a:buNone/>
                      </a:pPr>
                      <a:r>
                        <a:rPr lang="it-IT" sz="1100" dirty="0"/>
                        <a:t>Design / </a:t>
                      </a:r>
                      <a:r>
                        <a:rPr lang="it-IT" sz="1100" dirty="0" err="1"/>
                        <a:t>Population</a:t>
                      </a:r>
                      <a:endParaRPr lang="it-IT" sz="1100" dirty="0"/>
                    </a:p>
                  </a:txBody>
                  <a:tcPr marL="23088" marR="23088" marT="11544" marB="11544" anchor="ctr">
                    <a:lnL>
                      <a:noFill/>
                    </a:lnL>
                    <a:lnR>
                      <a:noFill/>
                    </a:lnR>
                    <a:lnT>
                      <a:noFill/>
                    </a:lnT>
                    <a:lnB>
                      <a:noFill/>
                    </a:lnB>
                    <a:noFill/>
                  </a:tcPr>
                </a:tc>
                <a:tc>
                  <a:txBody>
                    <a:bodyPr/>
                    <a:lstStyle/>
                    <a:p>
                      <a:pPr>
                        <a:buNone/>
                      </a:pPr>
                      <a:r>
                        <a:rPr lang="it-IT" sz="1100" dirty="0" err="1"/>
                        <a:t>Main</a:t>
                      </a:r>
                      <a:r>
                        <a:rPr lang="it-IT" sz="1100" dirty="0"/>
                        <a:t> </a:t>
                      </a:r>
                      <a:r>
                        <a:rPr lang="it-IT" sz="1100" dirty="0" err="1"/>
                        <a:t>Results</a:t>
                      </a:r>
                      <a:endParaRPr lang="it-IT" sz="1100" dirty="0"/>
                    </a:p>
                  </a:txBody>
                  <a:tcPr marL="23088" marR="23088" marT="11544" marB="11544" anchor="ctr">
                    <a:lnL>
                      <a:noFill/>
                    </a:lnL>
                    <a:lnR>
                      <a:noFill/>
                    </a:lnR>
                    <a:lnT>
                      <a:noFill/>
                    </a:lnT>
                    <a:lnB>
                      <a:noFill/>
                    </a:lnB>
                    <a:noFill/>
                  </a:tcPr>
                </a:tc>
                <a:extLst>
                  <a:ext uri="{0D108BD9-81ED-4DB2-BD59-A6C34878D82A}">
                    <a16:rowId xmlns:a16="http://schemas.microsoft.com/office/drawing/2014/main" val="3464059560"/>
                  </a:ext>
                </a:extLst>
              </a:tr>
              <a:tr h="844704">
                <a:tc>
                  <a:txBody>
                    <a:bodyPr/>
                    <a:lstStyle/>
                    <a:p>
                      <a:pPr>
                        <a:buNone/>
                      </a:pPr>
                      <a:r>
                        <a:rPr lang="en-US" sz="900" b="1" dirty="0"/>
                        <a:t>Impact of Ultrasound-Guided TAP Block on Postoperative Pain and Early Outcome After Laparoscopic Bariatric Surgery</a:t>
                      </a:r>
                      <a:endParaRPr lang="en-US" sz="900" dirty="0"/>
                    </a:p>
                  </a:txBody>
                  <a:tcPr marL="23088" marR="23088" marT="11544" marB="11544" anchor="ctr">
                    <a:lnL>
                      <a:noFill/>
                    </a:lnL>
                    <a:lnR>
                      <a:noFill/>
                    </a:lnR>
                    <a:lnT>
                      <a:noFill/>
                    </a:lnT>
                    <a:lnB>
                      <a:noFill/>
                    </a:lnB>
                    <a:noFill/>
                  </a:tcPr>
                </a:tc>
                <a:tc>
                  <a:txBody>
                    <a:bodyPr/>
                    <a:lstStyle/>
                    <a:p>
                      <a:pPr>
                        <a:buNone/>
                      </a:pPr>
                      <a:r>
                        <a:rPr lang="it-IT" sz="900" dirty="0"/>
                        <a:t>RCT, 92 </a:t>
                      </a:r>
                      <a:r>
                        <a:rPr lang="it-IT" sz="900" dirty="0" err="1"/>
                        <a:t>patients</a:t>
                      </a:r>
                      <a:r>
                        <a:rPr lang="it-IT" sz="900" dirty="0"/>
                        <a:t> with severe </a:t>
                      </a:r>
                      <a:r>
                        <a:rPr lang="it-IT" sz="900" dirty="0" err="1"/>
                        <a:t>obesity</a:t>
                      </a:r>
                      <a:r>
                        <a:rPr lang="it-IT" sz="900" dirty="0"/>
                        <a:t> (BMI ~49.5 kg/m²), </a:t>
                      </a:r>
                      <a:r>
                        <a:rPr lang="it-IT" sz="900" dirty="0" err="1"/>
                        <a:t>laparoscopic</a:t>
                      </a:r>
                      <a:r>
                        <a:rPr lang="it-IT" sz="900" dirty="0"/>
                        <a:t> </a:t>
                      </a:r>
                      <a:r>
                        <a:rPr lang="it-IT" sz="900" dirty="0" err="1"/>
                        <a:t>bariatric</a:t>
                      </a:r>
                      <a:r>
                        <a:rPr lang="it-IT" sz="900" dirty="0"/>
                        <a:t> surgery. TAP </a:t>
                      </a:r>
                      <a:r>
                        <a:rPr lang="it-IT" sz="900" dirty="0" err="1"/>
                        <a:t>block</a:t>
                      </a:r>
                      <a:r>
                        <a:rPr lang="it-IT" sz="900" dirty="0"/>
                        <a:t> under </a:t>
                      </a:r>
                      <a:r>
                        <a:rPr lang="it-IT" sz="900" dirty="0" err="1"/>
                        <a:t>ultrasound</a:t>
                      </a:r>
                      <a:r>
                        <a:rPr lang="it-IT" sz="900" dirty="0"/>
                        <a:t> </a:t>
                      </a:r>
                      <a:r>
                        <a:rPr lang="it-IT" sz="900" dirty="0" err="1"/>
                        <a:t>guidance</a:t>
                      </a:r>
                      <a:r>
                        <a:rPr lang="it-IT" sz="900" dirty="0"/>
                        <a:t> vs no </a:t>
                      </a:r>
                      <a:r>
                        <a:rPr lang="it-IT" sz="900" dirty="0" err="1"/>
                        <a:t>block</a:t>
                      </a:r>
                      <a:r>
                        <a:rPr lang="it-IT" sz="900" dirty="0"/>
                        <a:t>.</a:t>
                      </a:r>
                    </a:p>
                  </a:txBody>
                  <a:tcPr marL="23088" marR="23088" marT="11544" marB="11544" anchor="ctr">
                    <a:lnL>
                      <a:noFill/>
                    </a:lnL>
                    <a:lnR>
                      <a:noFill/>
                    </a:lnR>
                    <a:lnT>
                      <a:noFill/>
                    </a:lnT>
                    <a:lnB>
                      <a:noFill/>
                    </a:lnB>
                    <a:noFill/>
                  </a:tcPr>
                </a:tc>
                <a:tc>
                  <a:txBody>
                    <a:bodyPr/>
                    <a:lstStyle/>
                    <a:p>
                      <a:pPr>
                        <a:buNone/>
                      </a:pPr>
                      <a:r>
                        <a:rPr lang="en-US" sz="900" dirty="0"/>
                        <a:t>Significantly </a:t>
                      </a:r>
                      <a:r>
                        <a:rPr lang="en-US" sz="900" b="1" dirty="0"/>
                        <a:t>lower pain </a:t>
                      </a:r>
                      <a:r>
                        <a:rPr lang="en-US" sz="900" dirty="0"/>
                        <a:t>scores at 1 h and 6 h in the TAP group; </a:t>
                      </a:r>
                      <a:r>
                        <a:rPr lang="en-US" sz="900" b="1" dirty="0"/>
                        <a:t>reduced opioid use </a:t>
                      </a:r>
                      <a:r>
                        <a:rPr lang="en-US" sz="900" dirty="0"/>
                        <a:t>in the first 24 h; </a:t>
                      </a:r>
                      <a:r>
                        <a:rPr lang="en-US" sz="900" b="1" dirty="0"/>
                        <a:t>lower PONV</a:t>
                      </a:r>
                      <a:r>
                        <a:rPr lang="en-US" sz="900" dirty="0"/>
                        <a:t>; earlier mobilization; shorter time to first flatus. No difference in hospital length of stay.</a:t>
                      </a:r>
                    </a:p>
                  </a:txBody>
                  <a:tcPr marL="23088" marR="23088" marT="11544" marB="11544" anchor="ctr">
                    <a:lnL>
                      <a:noFill/>
                    </a:lnL>
                    <a:lnR>
                      <a:noFill/>
                    </a:lnR>
                    <a:lnT>
                      <a:noFill/>
                    </a:lnT>
                    <a:lnB>
                      <a:noFill/>
                    </a:lnB>
                    <a:noFill/>
                  </a:tcPr>
                </a:tc>
                <a:extLst>
                  <a:ext uri="{0D108BD9-81ED-4DB2-BD59-A6C34878D82A}">
                    <a16:rowId xmlns:a16="http://schemas.microsoft.com/office/drawing/2014/main" val="4027759650"/>
                  </a:ext>
                </a:extLst>
              </a:tr>
              <a:tr h="837580">
                <a:tc>
                  <a:txBody>
                    <a:bodyPr/>
                    <a:lstStyle/>
                    <a:p>
                      <a:pPr>
                        <a:buNone/>
                      </a:pPr>
                      <a:r>
                        <a:rPr lang="en-US" sz="900" b="1"/>
                        <a:t>Systematic Review and Meta-Analysis: TAP in Laparoscopic Bariatric Surgery</a:t>
                      </a:r>
                      <a:endParaRPr lang="en-US" sz="900"/>
                    </a:p>
                  </a:txBody>
                  <a:tcPr marL="23088" marR="23088" marT="11544" marB="11544" anchor="ctr">
                    <a:lnL>
                      <a:noFill/>
                    </a:lnL>
                    <a:lnR>
                      <a:noFill/>
                    </a:lnR>
                    <a:lnT>
                      <a:noFill/>
                    </a:lnT>
                    <a:lnB>
                      <a:noFill/>
                    </a:lnB>
                    <a:noFill/>
                  </a:tcPr>
                </a:tc>
                <a:tc>
                  <a:txBody>
                    <a:bodyPr/>
                    <a:lstStyle/>
                    <a:p>
                      <a:pPr>
                        <a:buNone/>
                      </a:pPr>
                      <a:r>
                        <a:rPr lang="en-US" sz="900"/>
                        <a:t>Meta-analysis of 7 RCTs (~617 patients). TAP block vs no block in laparoscopic bariatric patients.</a:t>
                      </a:r>
                    </a:p>
                  </a:txBody>
                  <a:tcPr marL="23088" marR="23088" marT="11544" marB="11544" anchor="ctr">
                    <a:lnL>
                      <a:noFill/>
                    </a:lnL>
                    <a:lnR>
                      <a:noFill/>
                    </a:lnR>
                    <a:lnT>
                      <a:noFill/>
                    </a:lnT>
                    <a:lnB>
                      <a:noFill/>
                    </a:lnB>
                    <a:noFill/>
                  </a:tcPr>
                </a:tc>
                <a:tc>
                  <a:txBody>
                    <a:bodyPr/>
                    <a:lstStyle/>
                    <a:p>
                      <a:pPr>
                        <a:buNone/>
                      </a:pPr>
                      <a:r>
                        <a:rPr lang="en-US" sz="900" b="1" dirty="0"/>
                        <a:t>No significant difference in 24 h opioid consumption or resting </a:t>
                      </a:r>
                      <a:r>
                        <a:rPr lang="en-US" sz="900" dirty="0"/>
                        <a:t>pain scores at 24 h; </a:t>
                      </a:r>
                      <a:r>
                        <a:rPr lang="en-US" sz="900" b="1" dirty="0"/>
                        <a:t>significant reduction in PONV</a:t>
                      </a:r>
                      <a:r>
                        <a:rPr lang="en-US" sz="900" dirty="0"/>
                        <a:t> and </a:t>
                      </a:r>
                      <a:r>
                        <a:rPr lang="en-US" sz="900" b="1" dirty="0"/>
                        <a:t>shorter time to ambulation</a:t>
                      </a:r>
                      <a:r>
                        <a:rPr lang="en-US" sz="900" dirty="0"/>
                        <a:t> with TAP block.</a:t>
                      </a:r>
                    </a:p>
                  </a:txBody>
                  <a:tcPr marL="23088" marR="23088" marT="11544" marB="11544" anchor="ctr">
                    <a:lnL>
                      <a:noFill/>
                    </a:lnL>
                    <a:lnR>
                      <a:noFill/>
                    </a:lnR>
                    <a:lnT>
                      <a:noFill/>
                    </a:lnT>
                    <a:lnB>
                      <a:noFill/>
                    </a:lnB>
                    <a:noFill/>
                  </a:tcPr>
                </a:tc>
                <a:extLst>
                  <a:ext uri="{0D108BD9-81ED-4DB2-BD59-A6C34878D82A}">
                    <a16:rowId xmlns:a16="http://schemas.microsoft.com/office/drawing/2014/main" val="2843618381"/>
                  </a:ext>
                </a:extLst>
              </a:tr>
              <a:tr h="1038520">
                <a:tc>
                  <a:txBody>
                    <a:bodyPr/>
                    <a:lstStyle/>
                    <a:p>
                      <a:pPr>
                        <a:buNone/>
                      </a:pPr>
                      <a:r>
                        <a:rPr lang="en-US" sz="900" b="1"/>
                        <a:t>The Analgesic Efficacy of TAP Block After Bariatric Surgery: Systematic Review and Meta-Analysis with Trial Sequential Analysis</a:t>
                      </a:r>
                      <a:endParaRPr lang="en-US" sz="900"/>
                    </a:p>
                  </a:txBody>
                  <a:tcPr marL="23088" marR="23088" marT="11544" marB="11544" anchor="ctr">
                    <a:lnL>
                      <a:noFill/>
                    </a:lnL>
                    <a:lnR>
                      <a:noFill/>
                    </a:lnR>
                    <a:lnT>
                      <a:noFill/>
                    </a:lnT>
                    <a:lnB>
                      <a:noFill/>
                    </a:lnB>
                    <a:noFill/>
                  </a:tcPr>
                </a:tc>
                <a:tc>
                  <a:txBody>
                    <a:bodyPr/>
                    <a:lstStyle/>
                    <a:p>
                      <a:pPr>
                        <a:buNone/>
                      </a:pPr>
                      <a:r>
                        <a:rPr lang="en-US" sz="900" dirty="0"/>
                        <a:t>13 trials (~1025 patients). TAP block vs control (no block/placebo) in bariatric surgery.</a:t>
                      </a:r>
                    </a:p>
                  </a:txBody>
                  <a:tcPr marL="23088" marR="23088" marT="11544" marB="11544" anchor="ctr">
                    <a:lnL>
                      <a:noFill/>
                    </a:lnL>
                    <a:lnR>
                      <a:noFill/>
                    </a:lnR>
                    <a:lnT>
                      <a:noFill/>
                    </a:lnT>
                    <a:lnB>
                      <a:noFill/>
                    </a:lnB>
                    <a:noFill/>
                  </a:tcPr>
                </a:tc>
                <a:tc>
                  <a:txBody>
                    <a:bodyPr/>
                    <a:lstStyle/>
                    <a:p>
                      <a:pPr>
                        <a:buNone/>
                      </a:pPr>
                      <a:r>
                        <a:rPr lang="en-US" sz="900" dirty="0"/>
                        <a:t>At 2 h post-op: </a:t>
                      </a:r>
                      <a:r>
                        <a:rPr lang="en-US" sz="900" b="1" dirty="0"/>
                        <a:t>significantly lower resting pa</a:t>
                      </a:r>
                      <a:r>
                        <a:rPr lang="en-US" sz="900" dirty="0"/>
                        <a:t>in (MD ≈ −1.8 on 0–10 scale); also lower pain at 12 and 24 h. </a:t>
                      </a:r>
                      <a:r>
                        <a:rPr lang="en-US" sz="900" b="1" dirty="0"/>
                        <a:t>Opioid consumption was lower at multiple time points in TAP groups</a:t>
                      </a:r>
                      <a:r>
                        <a:rPr lang="en-US" sz="900" dirty="0"/>
                        <a:t>. No significant differences in major complications.</a:t>
                      </a:r>
                    </a:p>
                  </a:txBody>
                  <a:tcPr marL="23088" marR="23088" marT="11544" marB="11544" anchor="ctr">
                    <a:lnL>
                      <a:noFill/>
                    </a:lnL>
                    <a:lnR>
                      <a:noFill/>
                    </a:lnR>
                    <a:lnT>
                      <a:noFill/>
                    </a:lnT>
                    <a:lnB>
                      <a:noFill/>
                    </a:lnB>
                    <a:noFill/>
                  </a:tcPr>
                </a:tc>
                <a:extLst>
                  <a:ext uri="{0D108BD9-81ED-4DB2-BD59-A6C34878D82A}">
                    <a16:rowId xmlns:a16="http://schemas.microsoft.com/office/drawing/2014/main" val="4119734238"/>
                  </a:ext>
                </a:extLst>
              </a:tr>
              <a:tr h="844704">
                <a:tc>
                  <a:txBody>
                    <a:bodyPr/>
                    <a:lstStyle/>
                    <a:p>
                      <a:pPr>
                        <a:buNone/>
                      </a:pPr>
                      <a:r>
                        <a:rPr lang="it-IT" sz="900" b="1"/>
                        <a:t>Laparoscopic-Assisted TAP Block vs Port-Site Infiltration</a:t>
                      </a:r>
                      <a:endParaRPr lang="it-IT" sz="900"/>
                    </a:p>
                  </a:txBody>
                  <a:tcPr marL="23088" marR="23088" marT="11544" marB="11544" anchor="ctr">
                    <a:lnL>
                      <a:noFill/>
                    </a:lnL>
                    <a:lnR>
                      <a:noFill/>
                    </a:lnR>
                    <a:lnT>
                      <a:noFill/>
                    </a:lnT>
                    <a:lnB>
                      <a:noFill/>
                    </a:lnB>
                    <a:noFill/>
                  </a:tcPr>
                </a:tc>
                <a:tc>
                  <a:txBody>
                    <a:bodyPr/>
                    <a:lstStyle/>
                    <a:p>
                      <a:pPr>
                        <a:buNone/>
                      </a:pPr>
                      <a:r>
                        <a:rPr lang="en-US" sz="900"/>
                        <a:t>RCT, 113 bariatric surgery patients. TAP block vs local infiltration at trocar sites.</a:t>
                      </a:r>
                    </a:p>
                  </a:txBody>
                  <a:tcPr marL="23088" marR="23088" marT="11544" marB="11544" anchor="ctr">
                    <a:lnL>
                      <a:noFill/>
                    </a:lnL>
                    <a:lnR>
                      <a:noFill/>
                    </a:lnR>
                    <a:lnT>
                      <a:noFill/>
                    </a:lnT>
                    <a:lnB>
                      <a:noFill/>
                    </a:lnB>
                    <a:noFill/>
                  </a:tcPr>
                </a:tc>
                <a:tc>
                  <a:txBody>
                    <a:bodyPr/>
                    <a:lstStyle/>
                    <a:p>
                      <a:pPr>
                        <a:buNone/>
                      </a:pPr>
                      <a:r>
                        <a:rPr lang="en-US" sz="900" dirty="0"/>
                        <a:t>At 24 h, VAS scores were similar between groups; no differences in opioid use, PONV, hospital stay, or patient satisfaction. Conclusion: </a:t>
                      </a:r>
                      <a:r>
                        <a:rPr lang="en-US" sz="900" b="1" dirty="0"/>
                        <a:t>port-site infiltration is a valid and technically simpler alternative.</a:t>
                      </a:r>
                    </a:p>
                  </a:txBody>
                  <a:tcPr marL="23088" marR="23088" marT="11544" marB="11544" anchor="ctr">
                    <a:lnL>
                      <a:noFill/>
                    </a:lnL>
                    <a:lnR>
                      <a:noFill/>
                    </a:lnR>
                    <a:lnT>
                      <a:noFill/>
                    </a:lnT>
                    <a:lnB>
                      <a:noFill/>
                    </a:lnB>
                    <a:noFill/>
                  </a:tcPr>
                </a:tc>
                <a:extLst>
                  <a:ext uri="{0D108BD9-81ED-4DB2-BD59-A6C34878D82A}">
                    <a16:rowId xmlns:a16="http://schemas.microsoft.com/office/drawing/2014/main" val="3872180946"/>
                  </a:ext>
                </a:extLst>
              </a:tr>
              <a:tr h="844704">
                <a:tc>
                  <a:txBody>
                    <a:bodyPr/>
                    <a:lstStyle/>
                    <a:p>
                      <a:pPr>
                        <a:buNone/>
                      </a:pPr>
                      <a:r>
                        <a:rPr lang="en-US" sz="900" b="1"/>
                        <a:t>Efficacy of Laparoscopic-Guided TAP Block in Postoperative Pain Management of Laparoscopic Bariatric Patients</a:t>
                      </a:r>
                      <a:endParaRPr lang="en-US" sz="900"/>
                    </a:p>
                  </a:txBody>
                  <a:tcPr marL="23088" marR="23088" marT="11544" marB="11544" anchor="ctr">
                    <a:lnL>
                      <a:noFill/>
                    </a:lnL>
                    <a:lnR>
                      <a:noFill/>
                    </a:lnR>
                    <a:lnT>
                      <a:noFill/>
                    </a:lnT>
                    <a:lnB>
                      <a:noFill/>
                    </a:lnB>
                    <a:noFill/>
                  </a:tcPr>
                </a:tc>
                <a:tc>
                  <a:txBody>
                    <a:bodyPr/>
                    <a:lstStyle/>
                    <a:p>
                      <a:pPr>
                        <a:buNone/>
                      </a:pPr>
                      <a:r>
                        <a:rPr lang="en-US" sz="900" dirty="0"/>
                        <a:t>RCT, 46 bariatric patients. Laparoscopic TAP block vs control.</a:t>
                      </a:r>
                    </a:p>
                  </a:txBody>
                  <a:tcPr marL="23088" marR="23088" marT="11544" marB="11544" anchor="ctr">
                    <a:lnL>
                      <a:noFill/>
                    </a:lnL>
                    <a:lnR>
                      <a:noFill/>
                    </a:lnR>
                    <a:lnT>
                      <a:noFill/>
                    </a:lnT>
                    <a:lnB>
                      <a:noFill/>
                    </a:lnB>
                    <a:noFill/>
                  </a:tcPr>
                </a:tc>
                <a:tc>
                  <a:txBody>
                    <a:bodyPr/>
                    <a:lstStyle/>
                    <a:p>
                      <a:pPr>
                        <a:buNone/>
                      </a:pPr>
                      <a:r>
                        <a:rPr lang="en-US" sz="900" dirty="0"/>
                        <a:t>Significantly fewer patients required rescue analgesia (30.4% vs 65.2%); better pain scores during movement/ambulation in the TAP group. Resting VAS and PONV were not statistically different.</a:t>
                      </a:r>
                    </a:p>
                  </a:txBody>
                  <a:tcPr marL="23088" marR="23088" marT="11544" marB="11544" anchor="ctr">
                    <a:lnL>
                      <a:noFill/>
                    </a:lnL>
                    <a:lnR>
                      <a:noFill/>
                    </a:lnR>
                    <a:lnT>
                      <a:noFill/>
                    </a:lnT>
                    <a:lnB>
                      <a:noFill/>
                    </a:lnB>
                    <a:noFill/>
                  </a:tcPr>
                </a:tc>
                <a:extLst>
                  <a:ext uri="{0D108BD9-81ED-4DB2-BD59-A6C34878D82A}">
                    <a16:rowId xmlns:a16="http://schemas.microsoft.com/office/drawing/2014/main" val="4038209788"/>
                  </a:ext>
                </a:extLst>
              </a:tr>
            </a:tbl>
          </a:graphicData>
        </a:graphic>
      </p:graphicFrame>
    </p:spTree>
    <p:extLst>
      <p:ext uri="{BB962C8B-B14F-4D97-AF65-F5344CB8AC3E}">
        <p14:creationId xmlns:p14="http://schemas.microsoft.com/office/powerpoint/2010/main" val="3863571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3FFC84C-5FAC-BB4B-9BDF-AFAE1C8FFA6D}"/>
              </a:ext>
            </a:extLst>
          </p:cNvPr>
          <p:cNvSpPr>
            <a:spLocks noGrp="1"/>
          </p:cNvSpPr>
          <p:nvPr>
            <p:ph type="title"/>
          </p:nvPr>
        </p:nvSpPr>
        <p:spPr/>
        <p:txBody>
          <a:bodyPr/>
          <a:lstStyle/>
          <a:p>
            <a:r>
              <a:rPr lang="en-US" dirty="0"/>
              <a:t>Technical difficulties in performing TAP block for bariatric surgery</a:t>
            </a:r>
            <a:endParaRPr lang="it-IT" dirty="0"/>
          </a:p>
        </p:txBody>
      </p:sp>
      <p:sp>
        <p:nvSpPr>
          <p:cNvPr id="5" name="Rectangle 2">
            <a:extLst>
              <a:ext uri="{FF2B5EF4-FFF2-40B4-BE49-F238E27FC236}">
                <a16:creationId xmlns:a16="http://schemas.microsoft.com/office/drawing/2014/main" id="{7FE0AB33-A4A3-299E-31AD-F46A274374AD}"/>
              </a:ext>
            </a:extLst>
          </p:cNvPr>
          <p:cNvSpPr>
            <a:spLocks noGrp="1" noChangeArrowheads="1"/>
          </p:cNvSpPr>
          <p:nvPr>
            <p:ph idx="1"/>
          </p:nvPr>
        </p:nvSpPr>
        <p:spPr bwMode="auto">
          <a:xfrm>
            <a:off x="677334" y="1829412"/>
            <a:ext cx="947928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it-IT" altLang="it-IT" sz="1800" b="1" i="0" u="none" strike="noStrike" cap="none" normalizeH="0" baseline="0" dirty="0" err="1">
                <a:ln>
                  <a:noFill/>
                </a:ln>
                <a:solidFill>
                  <a:schemeClr val="tx1"/>
                </a:solidFill>
                <a:effectLst/>
                <a:latin typeface="+mj-lt"/>
              </a:rPr>
              <a:t>Increased</a:t>
            </a:r>
            <a:r>
              <a:rPr kumimoji="0" lang="it-IT" altLang="it-IT" sz="1800" b="1" i="0" u="none" strike="noStrike" cap="none" normalizeH="0" baseline="0" dirty="0">
                <a:ln>
                  <a:noFill/>
                </a:ln>
                <a:solidFill>
                  <a:schemeClr val="tx1"/>
                </a:solidFill>
                <a:effectLst/>
                <a:latin typeface="+mj-lt"/>
              </a:rPr>
              <a:t> </a:t>
            </a:r>
            <a:r>
              <a:rPr kumimoji="0" lang="it-IT" altLang="it-IT" sz="1800" b="1" i="0" u="none" strike="noStrike" cap="none" normalizeH="0" baseline="0" dirty="0" err="1">
                <a:ln>
                  <a:noFill/>
                </a:ln>
                <a:solidFill>
                  <a:schemeClr val="tx1"/>
                </a:solidFill>
                <a:effectLst/>
                <a:latin typeface="+mj-lt"/>
              </a:rPr>
              <a:t>thickness</a:t>
            </a:r>
            <a:r>
              <a:rPr kumimoji="0" lang="it-IT" altLang="it-IT" sz="1800" b="1" i="0" u="none" strike="noStrike" cap="none" normalizeH="0" baseline="0" dirty="0">
                <a:ln>
                  <a:noFill/>
                </a:ln>
                <a:solidFill>
                  <a:schemeClr val="tx1"/>
                </a:solidFill>
                <a:effectLst/>
                <a:latin typeface="+mj-lt"/>
              </a:rPr>
              <a:t> of the adipose </a:t>
            </a:r>
            <a:r>
              <a:rPr kumimoji="0" lang="it-IT" altLang="it-IT" sz="1800" b="1" i="0" u="none" strike="noStrike" cap="none" normalizeH="0" baseline="0" dirty="0" err="1">
                <a:ln>
                  <a:noFill/>
                </a:ln>
                <a:solidFill>
                  <a:schemeClr val="tx1"/>
                </a:solidFill>
                <a:effectLst/>
                <a:latin typeface="+mj-lt"/>
              </a:rPr>
              <a:t>panniculus</a:t>
            </a:r>
            <a:r>
              <a:rPr kumimoji="0" lang="it-IT" altLang="it-IT" sz="1800" b="1" i="0" u="none" strike="noStrike" cap="none" normalizeH="0" baseline="0" dirty="0">
                <a:ln>
                  <a:noFill/>
                </a:ln>
                <a:solidFill>
                  <a:schemeClr val="tx1"/>
                </a:solidFill>
                <a:effectLst/>
                <a:latin typeface="+mj-lt"/>
              </a:rPr>
              <a:t>:</a:t>
            </a:r>
            <a:endParaRPr kumimoji="0" lang="it-IT" altLang="it-IT" sz="1800"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None/>
              <a:tabLst/>
            </a:pPr>
            <a:r>
              <a:rPr kumimoji="0" lang="it-IT" altLang="it-IT" sz="1800" b="0" i="0" u="none" strike="noStrike" cap="none" normalizeH="0" baseline="0" dirty="0">
                <a:ln>
                  <a:noFill/>
                </a:ln>
                <a:solidFill>
                  <a:schemeClr val="tx1"/>
                </a:solidFill>
                <a:effectLst/>
                <a:latin typeface="+mj-lt"/>
              </a:rPr>
              <a:t>Greater </a:t>
            </a:r>
            <a:r>
              <a:rPr kumimoji="0" lang="it-IT" altLang="it-IT" sz="1800" b="0" i="0" u="none" strike="noStrike" cap="none" normalizeH="0" baseline="0" dirty="0" err="1">
                <a:ln>
                  <a:noFill/>
                </a:ln>
                <a:solidFill>
                  <a:schemeClr val="tx1"/>
                </a:solidFill>
                <a:effectLst/>
                <a:latin typeface="+mj-lt"/>
              </a:rPr>
              <a:t>distance</a:t>
            </a:r>
            <a:r>
              <a:rPr kumimoji="0" lang="it-IT" altLang="it-IT" sz="1800" b="0" i="0" u="none" strike="noStrike" cap="none" normalizeH="0" baseline="0" dirty="0">
                <a:ln>
                  <a:noFill/>
                </a:ln>
                <a:solidFill>
                  <a:schemeClr val="tx1"/>
                </a:solidFill>
                <a:effectLst/>
                <a:latin typeface="+mj-lt"/>
              </a:rPr>
              <a:t> </a:t>
            </a:r>
            <a:r>
              <a:rPr kumimoji="0" lang="it-IT" altLang="it-IT" sz="1800" b="0" i="0" u="none" strike="noStrike" cap="none" normalizeH="0" baseline="0" dirty="0" err="1">
                <a:ln>
                  <a:noFill/>
                </a:ln>
                <a:solidFill>
                  <a:schemeClr val="tx1"/>
                </a:solidFill>
                <a:effectLst/>
                <a:latin typeface="+mj-lt"/>
              </a:rPr>
              <a:t>between</a:t>
            </a:r>
            <a:r>
              <a:rPr kumimoji="0" lang="it-IT" altLang="it-IT" sz="1800" b="0" i="0" u="none" strike="noStrike" cap="none" normalizeH="0" baseline="0" dirty="0">
                <a:ln>
                  <a:noFill/>
                </a:ln>
                <a:solidFill>
                  <a:schemeClr val="tx1"/>
                </a:solidFill>
                <a:effectLst/>
                <a:latin typeface="+mj-lt"/>
              </a:rPr>
              <a:t> </a:t>
            </a:r>
            <a:r>
              <a:rPr kumimoji="0" lang="it-IT" altLang="it-IT" sz="1800" b="0" i="0" u="none" strike="noStrike" cap="none" normalizeH="0" baseline="0" dirty="0" err="1">
                <a:ln>
                  <a:noFill/>
                </a:ln>
                <a:solidFill>
                  <a:schemeClr val="tx1"/>
                </a:solidFill>
                <a:effectLst/>
                <a:latin typeface="+mj-lt"/>
              </a:rPr>
              <a:t>skin</a:t>
            </a:r>
            <a:r>
              <a:rPr kumimoji="0" lang="it-IT" altLang="it-IT" sz="1800" b="0" i="0" u="none" strike="noStrike" cap="none" normalizeH="0" baseline="0" dirty="0">
                <a:ln>
                  <a:noFill/>
                </a:ln>
                <a:solidFill>
                  <a:schemeClr val="tx1"/>
                </a:solidFill>
                <a:effectLst/>
                <a:latin typeface="+mj-lt"/>
              </a:rPr>
              <a:t> and muscle </a:t>
            </a:r>
            <a:r>
              <a:rPr kumimoji="0" lang="it-IT" altLang="it-IT" sz="1800" b="0" i="0" u="none" strike="noStrike" cap="none" normalizeH="0" baseline="0" dirty="0" err="1">
                <a:ln>
                  <a:noFill/>
                </a:ln>
                <a:solidFill>
                  <a:schemeClr val="tx1"/>
                </a:solidFill>
                <a:effectLst/>
                <a:latin typeface="+mj-lt"/>
              </a:rPr>
              <a:t>layers</a:t>
            </a:r>
            <a:r>
              <a:rPr kumimoji="0" lang="it-IT" altLang="it-IT" sz="1800" b="0" i="0" u="none" strike="noStrike" cap="none" normalizeH="0" baseline="0" dirty="0">
                <a:ln>
                  <a:noFill/>
                </a:ln>
                <a:solidFill>
                  <a:schemeClr val="tx1"/>
                </a:solidFill>
                <a:effectLst/>
                <a:latin typeface="+mj-lt"/>
              </a:rPr>
              <a:t> → more </a:t>
            </a:r>
            <a:r>
              <a:rPr kumimoji="0" lang="it-IT" altLang="it-IT" sz="1800" b="0" i="0" u="none" strike="noStrike" cap="none" normalizeH="0" baseline="0" dirty="0" err="1">
                <a:ln>
                  <a:noFill/>
                </a:ln>
                <a:solidFill>
                  <a:schemeClr val="tx1"/>
                </a:solidFill>
                <a:effectLst/>
                <a:latin typeface="+mj-lt"/>
              </a:rPr>
              <a:t>challenging</a:t>
            </a:r>
            <a:r>
              <a:rPr kumimoji="0" lang="it-IT" altLang="it-IT" sz="1800" b="0" i="0" u="none" strike="noStrike" cap="none" normalizeH="0" baseline="0" dirty="0">
                <a:ln>
                  <a:noFill/>
                </a:ln>
                <a:solidFill>
                  <a:schemeClr val="tx1"/>
                </a:solidFill>
                <a:effectLst/>
                <a:latin typeface="+mj-lt"/>
              </a:rPr>
              <a:t> </a:t>
            </a:r>
            <a:r>
              <a:rPr kumimoji="0" lang="it-IT" altLang="it-IT" sz="1800" b="0" i="0" u="none" strike="noStrike" cap="none" normalizeH="0" baseline="0" dirty="0" err="1">
                <a:ln>
                  <a:noFill/>
                </a:ln>
                <a:solidFill>
                  <a:schemeClr val="tx1"/>
                </a:solidFill>
                <a:effectLst/>
                <a:latin typeface="+mj-lt"/>
              </a:rPr>
              <a:t>ultrasound</a:t>
            </a:r>
            <a:r>
              <a:rPr kumimoji="0" lang="it-IT" altLang="it-IT" sz="1800" b="0" i="0" u="none" strike="noStrike" cap="none" normalizeH="0" baseline="0" dirty="0">
                <a:ln>
                  <a:noFill/>
                </a:ln>
                <a:solidFill>
                  <a:schemeClr val="tx1"/>
                </a:solidFill>
                <a:effectLst/>
                <a:latin typeface="+mj-lt"/>
              </a:rPr>
              <a:t> </a:t>
            </a:r>
            <a:r>
              <a:rPr kumimoji="0" lang="it-IT" altLang="it-IT" sz="1800" b="0" i="0" u="none" strike="noStrike" cap="none" normalizeH="0" baseline="0" dirty="0" err="1">
                <a:ln>
                  <a:noFill/>
                </a:ln>
                <a:solidFill>
                  <a:schemeClr val="tx1"/>
                </a:solidFill>
                <a:effectLst/>
                <a:latin typeface="+mj-lt"/>
              </a:rPr>
              <a:t>visualization</a:t>
            </a:r>
            <a:r>
              <a:rPr kumimoji="0" lang="it-IT" altLang="it-IT" sz="1800" b="0" i="0" u="none" strike="noStrike" cap="none" normalizeH="0" baseline="0" dirty="0">
                <a:ln>
                  <a:noFill/>
                </a:ln>
                <a:solidFill>
                  <a:schemeClr val="tx1"/>
                </a:solidFill>
                <a:effectLst/>
                <a:latin typeface="+mj-lt"/>
              </a:rPr>
              <a:t>.</a:t>
            </a:r>
          </a:p>
          <a:p>
            <a:pPr marL="0" marR="0" lvl="0" indent="0" algn="l" defTabSz="914400" rtl="0" eaLnBrk="0" fontAlgn="base" latinLnBrk="0" hangingPunct="0">
              <a:lnSpc>
                <a:spcPct val="100000"/>
              </a:lnSpc>
              <a:spcBef>
                <a:spcPct val="0"/>
              </a:spcBef>
              <a:spcAft>
                <a:spcPct val="0"/>
              </a:spcAft>
              <a:buClrTx/>
              <a:buSzTx/>
              <a:buNone/>
              <a:tabLst/>
            </a:pPr>
            <a:endParaRPr kumimoji="0" lang="it-IT" altLang="it-IT" sz="1800"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t-IT" altLang="it-IT" sz="1800" b="1" i="0" u="none" strike="noStrike" cap="none" normalizeH="0" baseline="0" dirty="0" err="1">
                <a:ln>
                  <a:noFill/>
                </a:ln>
                <a:solidFill>
                  <a:schemeClr val="tx1"/>
                </a:solidFill>
                <a:effectLst/>
                <a:latin typeface="+mj-lt"/>
              </a:rPr>
              <a:t>Reduced</a:t>
            </a:r>
            <a:r>
              <a:rPr kumimoji="0" lang="it-IT" altLang="it-IT" sz="1800" b="1" i="0" u="none" strike="noStrike" cap="none" normalizeH="0" baseline="0" dirty="0">
                <a:ln>
                  <a:noFill/>
                </a:ln>
                <a:solidFill>
                  <a:schemeClr val="tx1"/>
                </a:solidFill>
                <a:effectLst/>
                <a:latin typeface="+mj-lt"/>
              </a:rPr>
              <a:t> </a:t>
            </a:r>
            <a:r>
              <a:rPr kumimoji="0" lang="it-IT" altLang="it-IT" sz="1800" b="1" i="0" u="none" strike="noStrike" cap="none" normalizeH="0" baseline="0" dirty="0" err="1">
                <a:ln>
                  <a:noFill/>
                </a:ln>
                <a:solidFill>
                  <a:schemeClr val="tx1"/>
                </a:solidFill>
                <a:effectLst/>
                <a:latin typeface="+mj-lt"/>
              </a:rPr>
              <a:t>ultrasound</a:t>
            </a:r>
            <a:r>
              <a:rPr kumimoji="0" lang="it-IT" altLang="it-IT" sz="1800" b="1" i="0" u="none" strike="noStrike" cap="none" normalizeH="0" baseline="0" dirty="0">
                <a:ln>
                  <a:noFill/>
                </a:ln>
                <a:solidFill>
                  <a:schemeClr val="tx1"/>
                </a:solidFill>
                <a:effectLst/>
                <a:latin typeface="+mj-lt"/>
              </a:rPr>
              <a:t> </a:t>
            </a:r>
            <a:r>
              <a:rPr kumimoji="0" lang="it-IT" altLang="it-IT" sz="1800" b="1" i="0" u="none" strike="noStrike" cap="none" normalizeH="0" baseline="0" dirty="0" err="1">
                <a:ln>
                  <a:noFill/>
                </a:ln>
                <a:solidFill>
                  <a:schemeClr val="tx1"/>
                </a:solidFill>
                <a:effectLst/>
                <a:latin typeface="+mj-lt"/>
              </a:rPr>
              <a:t>resolution</a:t>
            </a:r>
            <a:r>
              <a:rPr kumimoji="0" lang="it-IT" altLang="it-IT" sz="1800" b="1" i="0" u="none" strike="noStrike" cap="none" normalizeH="0" baseline="0" dirty="0">
                <a:ln>
                  <a:noFill/>
                </a:ln>
                <a:solidFill>
                  <a:schemeClr val="tx1"/>
                </a:solidFill>
                <a:effectLst/>
                <a:latin typeface="+mj-lt"/>
              </a:rPr>
              <a:t>:</a:t>
            </a:r>
            <a:endParaRPr kumimoji="0" lang="it-IT" altLang="it-IT" sz="1800"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None/>
              <a:tabLst/>
            </a:pPr>
            <a:r>
              <a:rPr kumimoji="0" lang="it-IT" altLang="it-IT" sz="1800" b="0" i="0" u="none" strike="noStrike" cap="none" normalizeH="0" baseline="0" dirty="0" err="1">
                <a:ln>
                  <a:noFill/>
                </a:ln>
                <a:solidFill>
                  <a:schemeClr val="tx1"/>
                </a:solidFill>
                <a:effectLst/>
                <a:latin typeface="+mj-lt"/>
              </a:rPr>
              <a:t>Beam</a:t>
            </a:r>
            <a:r>
              <a:rPr kumimoji="0" lang="it-IT" altLang="it-IT" sz="1800" b="0" i="0" u="none" strike="noStrike" cap="none" normalizeH="0" baseline="0" dirty="0">
                <a:ln>
                  <a:noFill/>
                </a:ln>
                <a:solidFill>
                  <a:schemeClr val="tx1"/>
                </a:solidFill>
                <a:effectLst/>
                <a:latin typeface="+mj-lt"/>
              </a:rPr>
              <a:t> </a:t>
            </a:r>
            <a:r>
              <a:rPr kumimoji="0" lang="it-IT" altLang="it-IT" sz="1800" b="0" i="0" u="none" strike="noStrike" cap="none" normalizeH="0" baseline="0" dirty="0" err="1">
                <a:ln>
                  <a:noFill/>
                </a:ln>
                <a:solidFill>
                  <a:schemeClr val="tx1"/>
                </a:solidFill>
                <a:effectLst/>
                <a:latin typeface="+mj-lt"/>
              </a:rPr>
              <a:t>attenuation</a:t>
            </a:r>
            <a:r>
              <a:rPr kumimoji="0" lang="it-IT" altLang="it-IT" sz="1800" b="0" i="0" u="none" strike="noStrike" cap="none" normalizeH="0" baseline="0" dirty="0">
                <a:ln>
                  <a:noFill/>
                </a:ln>
                <a:solidFill>
                  <a:schemeClr val="tx1"/>
                </a:solidFill>
                <a:effectLst/>
                <a:latin typeface="+mj-lt"/>
              </a:rPr>
              <a:t> </a:t>
            </a:r>
            <a:r>
              <a:rPr kumimoji="0" lang="it-IT" altLang="it-IT" sz="1800" b="0" i="0" u="none" strike="noStrike" cap="none" normalizeH="0" baseline="0" dirty="0" err="1">
                <a:ln>
                  <a:noFill/>
                </a:ln>
                <a:solidFill>
                  <a:schemeClr val="tx1"/>
                </a:solidFill>
                <a:effectLst/>
                <a:latin typeface="+mj-lt"/>
              </a:rPr>
              <a:t>through</a:t>
            </a:r>
            <a:r>
              <a:rPr kumimoji="0" lang="it-IT" altLang="it-IT" sz="1800" b="0" i="0" u="none" strike="noStrike" cap="none" normalizeH="0" baseline="0" dirty="0">
                <a:ln>
                  <a:noFill/>
                </a:ln>
                <a:solidFill>
                  <a:schemeClr val="tx1"/>
                </a:solidFill>
                <a:effectLst/>
                <a:latin typeface="+mj-lt"/>
              </a:rPr>
              <a:t> adipose </a:t>
            </a:r>
            <a:r>
              <a:rPr kumimoji="0" lang="it-IT" altLang="it-IT" sz="1800" b="0" i="0" u="none" strike="noStrike" cap="none" normalizeH="0" baseline="0" dirty="0" err="1">
                <a:ln>
                  <a:noFill/>
                </a:ln>
                <a:solidFill>
                  <a:schemeClr val="tx1"/>
                </a:solidFill>
                <a:effectLst/>
                <a:latin typeface="+mj-lt"/>
              </a:rPr>
              <a:t>tissue</a:t>
            </a:r>
            <a:r>
              <a:rPr kumimoji="0" lang="it-IT" altLang="it-IT" sz="1800" b="0" i="0" u="none" strike="noStrike" cap="none" normalizeH="0" baseline="0" dirty="0">
                <a:ln>
                  <a:noFill/>
                </a:ln>
                <a:solidFill>
                  <a:schemeClr val="tx1"/>
                </a:solidFill>
                <a:effectLst/>
                <a:latin typeface="+mj-lt"/>
              </a:rPr>
              <a:t> → </a:t>
            </a:r>
            <a:r>
              <a:rPr kumimoji="0" lang="it-IT" altLang="it-IT" sz="1800" b="0" i="0" u="none" strike="noStrike" cap="none" normalizeH="0" baseline="0" dirty="0" err="1">
                <a:ln>
                  <a:noFill/>
                </a:ln>
                <a:solidFill>
                  <a:schemeClr val="tx1"/>
                </a:solidFill>
                <a:effectLst/>
                <a:latin typeface="+mj-lt"/>
              </a:rPr>
              <a:t>less</a:t>
            </a:r>
            <a:r>
              <a:rPr kumimoji="0" lang="it-IT" altLang="it-IT" sz="1800" b="0" i="0" u="none" strike="noStrike" cap="none" normalizeH="0" baseline="0" dirty="0">
                <a:ln>
                  <a:noFill/>
                </a:ln>
                <a:solidFill>
                  <a:schemeClr val="tx1"/>
                </a:solidFill>
                <a:effectLst/>
                <a:latin typeface="+mj-lt"/>
              </a:rPr>
              <a:t> </a:t>
            </a:r>
            <a:r>
              <a:rPr kumimoji="0" lang="it-IT" altLang="it-IT" sz="1800" b="0" i="0" u="none" strike="noStrike" cap="none" normalizeH="0" baseline="0" dirty="0" err="1">
                <a:ln>
                  <a:noFill/>
                </a:ln>
                <a:solidFill>
                  <a:schemeClr val="tx1"/>
                </a:solidFill>
                <a:effectLst/>
                <a:latin typeface="+mj-lt"/>
              </a:rPr>
              <a:t>defined</a:t>
            </a:r>
            <a:r>
              <a:rPr kumimoji="0" lang="it-IT" altLang="it-IT" sz="1800" b="0" i="0" u="none" strike="noStrike" cap="none" normalizeH="0" baseline="0" dirty="0">
                <a:ln>
                  <a:noFill/>
                </a:ln>
                <a:solidFill>
                  <a:schemeClr val="tx1"/>
                </a:solidFill>
                <a:effectLst/>
                <a:latin typeface="+mj-lt"/>
              </a:rPr>
              <a:t> images, </a:t>
            </a:r>
            <a:r>
              <a:rPr kumimoji="0" lang="it-IT" altLang="it-IT" sz="1800" b="0" i="0" u="none" strike="noStrike" cap="none" normalizeH="0" baseline="0" dirty="0" err="1">
                <a:ln>
                  <a:noFill/>
                </a:ln>
                <a:solidFill>
                  <a:schemeClr val="tx1"/>
                </a:solidFill>
                <a:effectLst/>
                <a:latin typeface="+mj-lt"/>
              </a:rPr>
              <a:t>often</a:t>
            </a:r>
            <a:r>
              <a:rPr kumimoji="0" lang="it-IT" altLang="it-IT" sz="1800" b="0" i="0" u="none" strike="noStrike" cap="none" normalizeH="0" baseline="0" dirty="0">
                <a:ln>
                  <a:noFill/>
                </a:ln>
                <a:solidFill>
                  <a:schemeClr val="tx1"/>
                </a:solidFill>
                <a:effectLst/>
                <a:latin typeface="+mj-lt"/>
              </a:rPr>
              <a:t> </a:t>
            </a:r>
            <a:r>
              <a:rPr kumimoji="0" lang="it-IT" altLang="it-IT" sz="1800" b="0" i="0" u="none" strike="noStrike" cap="none" normalizeH="0" baseline="0" dirty="0" err="1">
                <a:ln>
                  <a:noFill/>
                </a:ln>
                <a:solidFill>
                  <a:schemeClr val="tx1"/>
                </a:solidFill>
                <a:effectLst/>
                <a:latin typeface="+mj-lt"/>
              </a:rPr>
              <a:t>requiring</a:t>
            </a:r>
            <a:r>
              <a:rPr kumimoji="0" lang="it-IT" altLang="it-IT" sz="1800" b="0" i="0" u="none" strike="noStrike" cap="none" normalizeH="0" baseline="0" dirty="0">
                <a:ln>
                  <a:noFill/>
                </a:ln>
                <a:solidFill>
                  <a:schemeClr val="tx1"/>
                </a:solidFill>
                <a:effectLst/>
                <a:latin typeface="+mj-lt"/>
              </a:rPr>
              <a:t> low-frequency probes.</a:t>
            </a:r>
          </a:p>
          <a:p>
            <a:pPr marL="0" marR="0" lvl="0" indent="0" algn="l" defTabSz="914400" rtl="0" eaLnBrk="0" fontAlgn="base" latinLnBrk="0" hangingPunct="0">
              <a:lnSpc>
                <a:spcPct val="100000"/>
              </a:lnSpc>
              <a:spcBef>
                <a:spcPct val="0"/>
              </a:spcBef>
              <a:spcAft>
                <a:spcPct val="0"/>
              </a:spcAft>
              <a:buClrTx/>
              <a:buSzTx/>
              <a:buNone/>
              <a:tabLst/>
            </a:pPr>
            <a:endParaRPr kumimoji="0" lang="it-IT" altLang="it-IT" sz="1800"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t-IT" altLang="it-IT" sz="1800" b="1" i="0" u="none" strike="noStrike" cap="none" normalizeH="0" baseline="0" dirty="0">
                <a:ln>
                  <a:noFill/>
                </a:ln>
                <a:solidFill>
                  <a:schemeClr val="tx1"/>
                </a:solidFill>
                <a:effectLst/>
                <a:latin typeface="+mj-lt"/>
              </a:rPr>
              <a:t>More </a:t>
            </a:r>
            <a:r>
              <a:rPr kumimoji="0" lang="it-IT" altLang="it-IT" sz="1800" b="1" i="0" u="none" strike="noStrike" cap="none" normalizeH="0" baseline="0" dirty="0" err="1">
                <a:ln>
                  <a:noFill/>
                </a:ln>
                <a:solidFill>
                  <a:schemeClr val="tx1"/>
                </a:solidFill>
                <a:effectLst/>
                <a:latin typeface="+mj-lt"/>
              </a:rPr>
              <a:t>complex</a:t>
            </a:r>
            <a:r>
              <a:rPr kumimoji="0" lang="it-IT" altLang="it-IT" sz="1800" b="1" i="0" u="none" strike="noStrike" cap="none" normalizeH="0" baseline="0" dirty="0">
                <a:ln>
                  <a:noFill/>
                </a:ln>
                <a:solidFill>
                  <a:schemeClr val="tx1"/>
                </a:solidFill>
                <a:effectLst/>
                <a:latin typeface="+mj-lt"/>
              </a:rPr>
              <a:t> </a:t>
            </a:r>
            <a:r>
              <a:rPr kumimoji="0" lang="it-IT" altLang="it-IT" sz="1800" b="1" i="0" u="none" strike="noStrike" cap="none" normalizeH="0" baseline="0" dirty="0" err="1">
                <a:ln>
                  <a:noFill/>
                </a:ln>
                <a:solidFill>
                  <a:schemeClr val="tx1"/>
                </a:solidFill>
                <a:effectLst/>
                <a:latin typeface="+mj-lt"/>
              </a:rPr>
              <a:t>anatomical</a:t>
            </a:r>
            <a:r>
              <a:rPr kumimoji="0" lang="it-IT" altLang="it-IT" sz="1800" b="1" i="0" u="none" strike="noStrike" cap="none" normalizeH="0" baseline="0" dirty="0">
                <a:ln>
                  <a:noFill/>
                </a:ln>
                <a:solidFill>
                  <a:schemeClr val="tx1"/>
                </a:solidFill>
                <a:effectLst/>
                <a:latin typeface="+mj-lt"/>
              </a:rPr>
              <a:t> </a:t>
            </a:r>
            <a:r>
              <a:rPr kumimoji="0" lang="it-IT" altLang="it-IT" sz="1800" b="1" i="0" u="none" strike="noStrike" cap="none" normalizeH="0" baseline="0" dirty="0" err="1">
                <a:ln>
                  <a:noFill/>
                </a:ln>
                <a:solidFill>
                  <a:schemeClr val="tx1"/>
                </a:solidFill>
                <a:effectLst/>
                <a:latin typeface="+mj-lt"/>
              </a:rPr>
              <a:t>identification</a:t>
            </a:r>
            <a:r>
              <a:rPr kumimoji="0" lang="it-IT" altLang="it-IT" sz="1800" b="1" i="0" u="none" strike="noStrike" cap="none" normalizeH="0" baseline="0" dirty="0">
                <a:ln>
                  <a:noFill/>
                </a:ln>
                <a:solidFill>
                  <a:schemeClr val="tx1"/>
                </a:solidFill>
                <a:effectLst/>
                <a:latin typeface="+mj-lt"/>
              </a:rPr>
              <a:t>:</a:t>
            </a:r>
            <a:endParaRPr kumimoji="0" lang="it-IT" altLang="it-IT" sz="1800"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None/>
              <a:tabLst/>
            </a:pPr>
            <a:r>
              <a:rPr kumimoji="0" lang="it-IT" altLang="it-IT" sz="1800" b="0" i="0" u="none" strike="noStrike" cap="none" normalizeH="0" baseline="0" dirty="0" err="1">
                <a:ln>
                  <a:noFill/>
                </a:ln>
                <a:solidFill>
                  <a:schemeClr val="tx1"/>
                </a:solidFill>
                <a:effectLst/>
                <a:latin typeface="+mj-lt"/>
              </a:rPr>
              <a:t>Possible</a:t>
            </a:r>
            <a:r>
              <a:rPr kumimoji="0" lang="it-IT" altLang="it-IT" sz="1800" b="0" i="0" u="none" strike="noStrike" cap="none" normalizeH="0" baseline="0" dirty="0">
                <a:ln>
                  <a:noFill/>
                </a:ln>
                <a:solidFill>
                  <a:schemeClr val="tx1"/>
                </a:solidFill>
                <a:effectLst/>
                <a:latin typeface="+mj-lt"/>
              </a:rPr>
              <a:t> </a:t>
            </a:r>
            <a:r>
              <a:rPr kumimoji="0" lang="it-IT" altLang="it-IT" sz="1800" b="0" i="0" u="none" strike="noStrike" cap="none" normalizeH="0" baseline="0" dirty="0" err="1">
                <a:ln>
                  <a:noFill/>
                </a:ln>
                <a:solidFill>
                  <a:schemeClr val="tx1"/>
                </a:solidFill>
                <a:effectLst/>
                <a:latin typeface="+mj-lt"/>
              </a:rPr>
              <a:t>alteration</a:t>
            </a:r>
            <a:r>
              <a:rPr kumimoji="0" lang="it-IT" altLang="it-IT" sz="1800" b="0" i="0" u="none" strike="noStrike" cap="none" normalizeH="0" baseline="0" dirty="0">
                <a:ln>
                  <a:noFill/>
                </a:ln>
                <a:solidFill>
                  <a:schemeClr val="tx1"/>
                </a:solidFill>
                <a:effectLst/>
                <a:latin typeface="+mj-lt"/>
              </a:rPr>
              <a:t> of muscle </a:t>
            </a:r>
            <a:r>
              <a:rPr kumimoji="0" lang="it-IT" altLang="it-IT" sz="1800" b="0" i="0" u="none" strike="noStrike" cap="none" normalizeH="0" baseline="0" dirty="0" err="1">
                <a:ln>
                  <a:noFill/>
                </a:ln>
                <a:solidFill>
                  <a:schemeClr val="tx1"/>
                </a:solidFill>
                <a:effectLst/>
                <a:latin typeface="+mj-lt"/>
              </a:rPr>
              <a:t>planes</a:t>
            </a:r>
            <a:r>
              <a:rPr kumimoji="0" lang="it-IT" altLang="it-IT" sz="1800" b="0" i="0" u="none" strike="noStrike" cap="none" normalizeH="0" baseline="0" dirty="0">
                <a:ln>
                  <a:noFill/>
                </a:ln>
                <a:solidFill>
                  <a:schemeClr val="tx1"/>
                </a:solidFill>
                <a:effectLst/>
                <a:latin typeface="+mj-lt"/>
              </a:rPr>
              <a:t> in </a:t>
            </a:r>
            <a:r>
              <a:rPr kumimoji="0" lang="it-IT" altLang="it-IT" sz="1800" b="0" i="0" u="none" strike="noStrike" cap="none" normalizeH="0" baseline="0" dirty="0" err="1">
                <a:ln>
                  <a:noFill/>
                </a:ln>
                <a:solidFill>
                  <a:schemeClr val="tx1"/>
                </a:solidFill>
                <a:effectLst/>
                <a:latin typeface="+mj-lt"/>
              </a:rPr>
              <a:t>obesity</a:t>
            </a:r>
            <a:r>
              <a:rPr kumimoji="0" lang="it-IT" altLang="it-IT" sz="1800" b="0" i="0" u="none" strike="noStrike" cap="none" normalizeH="0" baseline="0" dirty="0">
                <a:ln>
                  <a:noFill/>
                </a:ln>
                <a:solidFill>
                  <a:schemeClr val="tx1"/>
                </a:solidFill>
                <a:effectLst/>
                <a:latin typeface="+mj-lt"/>
              </a:rPr>
              <a:t> → </a:t>
            </a:r>
            <a:r>
              <a:rPr kumimoji="0" lang="it-IT" altLang="it-IT" sz="1800" b="0" i="0" u="none" strike="noStrike" cap="none" normalizeH="0" baseline="0" dirty="0" err="1">
                <a:ln>
                  <a:noFill/>
                </a:ln>
                <a:solidFill>
                  <a:schemeClr val="tx1"/>
                </a:solidFill>
                <a:effectLst/>
                <a:latin typeface="+mj-lt"/>
              </a:rPr>
              <a:t>increased</a:t>
            </a:r>
            <a:r>
              <a:rPr kumimoji="0" lang="it-IT" altLang="it-IT" sz="1800" b="0" i="0" u="none" strike="noStrike" cap="none" normalizeH="0" baseline="0" dirty="0">
                <a:ln>
                  <a:noFill/>
                </a:ln>
                <a:solidFill>
                  <a:schemeClr val="tx1"/>
                </a:solidFill>
                <a:effectLst/>
                <a:latin typeface="+mj-lt"/>
              </a:rPr>
              <a:t> risk of </a:t>
            </a:r>
            <a:r>
              <a:rPr kumimoji="0" lang="it-IT" altLang="it-IT" sz="1800" b="0" i="0" u="none" strike="noStrike" cap="none" normalizeH="0" baseline="0" dirty="0" err="1">
                <a:ln>
                  <a:noFill/>
                </a:ln>
                <a:solidFill>
                  <a:schemeClr val="tx1"/>
                </a:solidFill>
                <a:effectLst/>
                <a:latin typeface="+mj-lt"/>
              </a:rPr>
              <a:t>incorrect</a:t>
            </a:r>
            <a:r>
              <a:rPr kumimoji="0" lang="it-IT" altLang="it-IT" sz="1800" b="0" i="0" u="none" strike="noStrike" cap="none" normalizeH="0" baseline="0" dirty="0">
                <a:ln>
                  <a:noFill/>
                </a:ln>
                <a:solidFill>
                  <a:schemeClr val="tx1"/>
                </a:solidFill>
                <a:effectLst/>
                <a:latin typeface="+mj-lt"/>
              </a:rPr>
              <a:t> </a:t>
            </a:r>
            <a:r>
              <a:rPr kumimoji="0" lang="it-IT" altLang="it-IT" sz="1800" b="0" i="0" u="none" strike="noStrike" cap="none" normalizeH="0" baseline="0" dirty="0" err="1">
                <a:ln>
                  <a:noFill/>
                </a:ln>
                <a:solidFill>
                  <a:schemeClr val="tx1"/>
                </a:solidFill>
                <a:effectLst/>
                <a:latin typeface="+mj-lt"/>
              </a:rPr>
              <a:t>needle</a:t>
            </a:r>
            <a:r>
              <a:rPr kumimoji="0" lang="it-IT" altLang="it-IT" sz="1800" b="0" i="0" u="none" strike="noStrike" cap="none" normalizeH="0" baseline="0" dirty="0">
                <a:ln>
                  <a:noFill/>
                </a:ln>
                <a:solidFill>
                  <a:schemeClr val="tx1"/>
                </a:solidFill>
                <a:effectLst/>
                <a:latin typeface="+mj-lt"/>
              </a:rPr>
              <a:t> placement.</a:t>
            </a:r>
          </a:p>
          <a:p>
            <a:pPr marL="0" marR="0" lvl="0" indent="0" algn="l" defTabSz="914400" rtl="0" eaLnBrk="0" fontAlgn="base" latinLnBrk="0" hangingPunct="0">
              <a:lnSpc>
                <a:spcPct val="100000"/>
              </a:lnSpc>
              <a:spcBef>
                <a:spcPct val="0"/>
              </a:spcBef>
              <a:spcAft>
                <a:spcPct val="0"/>
              </a:spcAft>
              <a:buClrTx/>
              <a:buSzTx/>
              <a:buNone/>
              <a:tabLst/>
            </a:pPr>
            <a:endParaRPr kumimoji="0" lang="it-IT" altLang="it-IT" sz="1800"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t-IT" altLang="it-IT" sz="1800" b="1" i="0" u="none" strike="noStrike" cap="none" normalizeH="0" baseline="0" dirty="0" err="1">
                <a:ln>
                  <a:noFill/>
                </a:ln>
                <a:solidFill>
                  <a:schemeClr val="tx1"/>
                </a:solidFill>
                <a:effectLst/>
                <a:latin typeface="+mj-lt"/>
              </a:rPr>
              <a:t>Difficulty</a:t>
            </a:r>
            <a:r>
              <a:rPr kumimoji="0" lang="it-IT" altLang="it-IT" sz="1800" b="1" i="0" u="none" strike="noStrike" cap="none" normalizeH="0" baseline="0" dirty="0">
                <a:ln>
                  <a:noFill/>
                </a:ln>
                <a:solidFill>
                  <a:schemeClr val="tx1"/>
                </a:solidFill>
                <a:effectLst/>
                <a:latin typeface="+mj-lt"/>
              </a:rPr>
              <a:t> </a:t>
            </a:r>
            <a:r>
              <a:rPr kumimoji="0" lang="it-IT" altLang="it-IT" sz="1800" b="1" i="0" u="none" strike="noStrike" cap="none" normalizeH="0" baseline="0" dirty="0" err="1">
                <a:ln>
                  <a:noFill/>
                </a:ln>
                <a:solidFill>
                  <a:schemeClr val="tx1"/>
                </a:solidFill>
                <a:effectLst/>
                <a:latin typeface="+mj-lt"/>
              </a:rPr>
              <a:t>maintaining</a:t>
            </a:r>
            <a:r>
              <a:rPr kumimoji="0" lang="it-IT" altLang="it-IT" sz="1800" b="1" i="0" u="none" strike="noStrike" cap="none" normalizeH="0" baseline="0" dirty="0">
                <a:ln>
                  <a:noFill/>
                </a:ln>
                <a:solidFill>
                  <a:schemeClr val="tx1"/>
                </a:solidFill>
                <a:effectLst/>
                <a:latin typeface="+mj-lt"/>
              </a:rPr>
              <a:t> </a:t>
            </a:r>
            <a:r>
              <a:rPr kumimoji="0" lang="it-IT" altLang="it-IT" sz="1800" b="1" i="0" u="none" strike="noStrike" cap="none" normalizeH="0" baseline="0" dirty="0" err="1">
                <a:ln>
                  <a:noFill/>
                </a:ln>
                <a:solidFill>
                  <a:schemeClr val="tx1"/>
                </a:solidFill>
                <a:effectLst/>
                <a:latin typeface="+mj-lt"/>
              </a:rPr>
              <a:t>optimal</a:t>
            </a:r>
            <a:r>
              <a:rPr kumimoji="0" lang="it-IT" altLang="it-IT" sz="1800" b="1" i="0" u="none" strike="noStrike" cap="none" normalizeH="0" baseline="0" dirty="0">
                <a:ln>
                  <a:noFill/>
                </a:ln>
                <a:solidFill>
                  <a:schemeClr val="tx1"/>
                </a:solidFill>
                <a:effectLst/>
                <a:latin typeface="+mj-lt"/>
              </a:rPr>
              <a:t> </a:t>
            </a:r>
            <a:r>
              <a:rPr kumimoji="0" lang="it-IT" altLang="it-IT" sz="1800" b="1" i="0" u="none" strike="noStrike" cap="none" normalizeH="0" baseline="0" dirty="0" err="1">
                <a:ln>
                  <a:noFill/>
                </a:ln>
                <a:solidFill>
                  <a:schemeClr val="tx1"/>
                </a:solidFill>
                <a:effectLst/>
                <a:latin typeface="+mj-lt"/>
              </a:rPr>
              <a:t>transducer</a:t>
            </a:r>
            <a:r>
              <a:rPr kumimoji="0" lang="it-IT" altLang="it-IT" sz="1800" b="1" i="0" u="none" strike="noStrike" cap="none" normalizeH="0" baseline="0" dirty="0">
                <a:ln>
                  <a:noFill/>
                </a:ln>
                <a:solidFill>
                  <a:schemeClr val="tx1"/>
                </a:solidFill>
                <a:effectLst/>
                <a:latin typeface="+mj-lt"/>
              </a:rPr>
              <a:t> and </a:t>
            </a:r>
            <a:r>
              <a:rPr kumimoji="0" lang="it-IT" altLang="it-IT" sz="1800" b="1" i="0" u="none" strike="noStrike" cap="none" normalizeH="0" baseline="0" dirty="0" err="1">
                <a:ln>
                  <a:noFill/>
                </a:ln>
                <a:solidFill>
                  <a:schemeClr val="tx1"/>
                </a:solidFill>
                <a:effectLst/>
                <a:latin typeface="+mj-lt"/>
              </a:rPr>
              <a:t>needle</a:t>
            </a:r>
            <a:r>
              <a:rPr kumimoji="0" lang="it-IT" altLang="it-IT" sz="1800" b="1" i="0" u="none" strike="noStrike" cap="none" normalizeH="0" baseline="0" dirty="0">
                <a:ln>
                  <a:noFill/>
                </a:ln>
                <a:solidFill>
                  <a:schemeClr val="tx1"/>
                </a:solidFill>
                <a:effectLst/>
                <a:latin typeface="+mj-lt"/>
              </a:rPr>
              <a:t> positioning</a:t>
            </a:r>
            <a:r>
              <a:rPr kumimoji="0" lang="it-IT" altLang="it-IT" sz="1800" b="0" i="0" u="none" strike="noStrike" cap="none" normalizeH="0" baseline="0" dirty="0">
                <a:ln>
                  <a:noFill/>
                </a:ln>
                <a:solidFill>
                  <a:schemeClr val="tx1"/>
                </a:solidFill>
                <a:effectLst/>
                <a:latin typeface="+mj-lt"/>
              </a:rPr>
              <a:t>, </a:t>
            </a:r>
            <a:r>
              <a:rPr kumimoji="0" lang="it-IT" altLang="it-IT" sz="1800" b="0" i="0" u="none" strike="noStrike" cap="none" normalizeH="0" baseline="0" dirty="0" err="1">
                <a:ln>
                  <a:noFill/>
                </a:ln>
                <a:solidFill>
                  <a:schemeClr val="tx1"/>
                </a:solidFill>
                <a:effectLst/>
                <a:latin typeface="+mj-lt"/>
              </a:rPr>
              <a:t>especially</a:t>
            </a:r>
            <a:r>
              <a:rPr kumimoji="0" lang="it-IT" altLang="it-IT" sz="1800" b="0" i="0" u="none" strike="noStrike" cap="none" normalizeH="0" baseline="0" dirty="0">
                <a:ln>
                  <a:noFill/>
                </a:ln>
                <a:solidFill>
                  <a:schemeClr val="tx1"/>
                </a:solidFill>
                <a:effectLst/>
                <a:latin typeface="+mj-lt"/>
              </a:rPr>
              <a:t> in </a:t>
            </a:r>
            <a:r>
              <a:rPr kumimoji="0" lang="it-IT" altLang="it-IT" sz="1800" b="0" i="0" u="none" strike="noStrike" cap="none" normalizeH="0" baseline="0" dirty="0" err="1">
                <a:ln>
                  <a:noFill/>
                </a:ln>
                <a:solidFill>
                  <a:schemeClr val="tx1"/>
                </a:solidFill>
                <a:effectLst/>
                <a:latin typeface="+mj-lt"/>
              </a:rPr>
              <a:t>patients</a:t>
            </a:r>
            <a:r>
              <a:rPr kumimoji="0" lang="it-IT" altLang="it-IT" sz="1800" b="0" i="0" u="none" strike="noStrike" cap="none" normalizeH="0" baseline="0" dirty="0">
                <a:ln>
                  <a:noFill/>
                </a:ln>
                <a:solidFill>
                  <a:schemeClr val="tx1"/>
                </a:solidFill>
                <a:effectLst/>
                <a:latin typeface="+mj-lt"/>
              </a:rPr>
              <a:t> with </a:t>
            </a:r>
            <a:r>
              <a:rPr kumimoji="0" lang="it-IT" altLang="it-IT" sz="1800" b="0" i="0" u="none" strike="noStrike" cap="none" normalizeH="0" baseline="0" dirty="0" err="1">
                <a:ln>
                  <a:noFill/>
                </a:ln>
                <a:solidFill>
                  <a:schemeClr val="tx1"/>
                </a:solidFill>
                <a:effectLst/>
                <a:latin typeface="+mj-lt"/>
              </a:rPr>
              <a:t>very</a:t>
            </a:r>
            <a:r>
              <a:rPr kumimoji="0" lang="it-IT" altLang="it-IT" sz="1800" b="0" i="0" u="none" strike="noStrike" cap="none" normalizeH="0" baseline="0" dirty="0">
                <a:ln>
                  <a:noFill/>
                </a:ln>
                <a:solidFill>
                  <a:schemeClr val="tx1"/>
                </a:solidFill>
                <a:effectLst/>
                <a:latin typeface="+mj-lt"/>
              </a:rPr>
              <a:t> high BMI.</a:t>
            </a:r>
          </a:p>
        </p:txBody>
      </p:sp>
    </p:spTree>
    <p:extLst>
      <p:ext uri="{BB962C8B-B14F-4D97-AF65-F5344CB8AC3E}">
        <p14:creationId xmlns:p14="http://schemas.microsoft.com/office/powerpoint/2010/main" val="1402165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911D5B-915F-D0D6-15F8-709B48CD06D2}"/>
              </a:ext>
            </a:extLst>
          </p:cNvPr>
          <p:cNvSpPr>
            <a:spLocks noGrp="1"/>
          </p:cNvSpPr>
          <p:nvPr>
            <p:ph type="title"/>
          </p:nvPr>
        </p:nvSpPr>
        <p:spPr/>
        <p:txBody>
          <a:bodyPr/>
          <a:lstStyle/>
          <a:p>
            <a:r>
              <a:rPr lang="en-US" dirty="0"/>
              <a:t>Strategies to improve TAP block success in obese patients</a:t>
            </a:r>
            <a:endParaRPr lang="it-IT" dirty="0"/>
          </a:p>
        </p:txBody>
      </p:sp>
      <p:pic>
        <p:nvPicPr>
          <p:cNvPr id="6" name="Immagine 5">
            <a:extLst>
              <a:ext uri="{FF2B5EF4-FFF2-40B4-BE49-F238E27FC236}">
                <a16:creationId xmlns:a16="http://schemas.microsoft.com/office/drawing/2014/main" id="{6289328D-0F19-DC9A-CB85-2B68DA468B07}"/>
              </a:ext>
            </a:extLst>
          </p:cNvPr>
          <p:cNvPicPr>
            <a:picLocks noChangeAspect="1"/>
          </p:cNvPicPr>
          <p:nvPr/>
        </p:nvPicPr>
        <p:blipFill>
          <a:blip r:embed="rId2"/>
          <a:stretch>
            <a:fillRect/>
          </a:stretch>
        </p:blipFill>
        <p:spPr>
          <a:xfrm>
            <a:off x="7176496" y="1359503"/>
            <a:ext cx="2354179" cy="2354179"/>
          </a:xfrm>
          <a:prstGeom prst="rect">
            <a:avLst/>
          </a:prstGeom>
        </p:spPr>
      </p:pic>
      <p:sp>
        <p:nvSpPr>
          <p:cNvPr id="4" name="Rectangle 1">
            <a:extLst>
              <a:ext uri="{FF2B5EF4-FFF2-40B4-BE49-F238E27FC236}">
                <a16:creationId xmlns:a16="http://schemas.microsoft.com/office/drawing/2014/main" id="{735B400D-966F-CC20-65AC-0FD0C0608C95}"/>
              </a:ext>
            </a:extLst>
          </p:cNvPr>
          <p:cNvSpPr>
            <a:spLocks noGrp="1" noChangeArrowheads="1"/>
          </p:cNvSpPr>
          <p:nvPr>
            <p:ph idx="1"/>
          </p:nvPr>
        </p:nvSpPr>
        <p:spPr bwMode="auto">
          <a:xfrm>
            <a:off x="677334" y="1728523"/>
            <a:ext cx="9444128"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it-IT" altLang="it-IT" sz="1800" b="1" i="0" u="none" strike="noStrike" cap="none" normalizeH="0" baseline="0" dirty="0">
                <a:ln>
                  <a:noFill/>
                </a:ln>
                <a:solidFill>
                  <a:schemeClr val="tx1"/>
                </a:solidFill>
                <a:effectLst/>
              </a:rPr>
              <a:t>Select an appropriate </a:t>
            </a:r>
            <a:r>
              <a:rPr kumimoji="0" lang="it-IT" altLang="it-IT" sz="1800" b="1" i="0" u="none" strike="noStrike" cap="none" normalizeH="0" baseline="0" dirty="0" err="1">
                <a:ln>
                  <a:noFill/>
                </a:ln>
                <a:solidFill>
                  <a:schemeClr val="tx1"/>
                </a:solidFill>
                <a:effectLst/>
              </a:rPr>
              <a:t>ultrasound</a:t>
            </a:r>
            <a:r>
              <a:rPr kumimoji="0" lang="it-IT" altLang="it-IT" sz="1800" b="1" i="0" u="none" strike="noStrike" cap="none" normalizeH="0" baseline="0" dirty="0">
                <a:ln>
                  <a:noFill/>
                </a:ln>
                <a:solidFill>
                  <a:schemeClr val="tx1"/>
                </a:solidFill>
                <a:effectLst/>
              </a:rPr>
              <a:t> probe</a:t>
            </a:r>
            <a:r>
              <a:rPr kumimoji="0" lang="it-IT" altLang="it-IT" sz="1800" b="0" i="0" u="none" strike="noStrike" cap="none" normalizeH="0" baseline="0" dirty="0">
                <a:ln>
                  <a:noFill/>
                </a:ln>
                <a:solidFill>
                  <a:schemeClr val="tx1"/>
                </a:solidFill>
                <a:effectLst/>
              </a:rPr>
              <a:t> (low-frequency, </a:t>
            </a:r>
            <a:r>
              <a:rPr kumimoji="0" lang="it-IT" altLang="it-IT" sz="1800" b="0" i="0" u="none" strike="noStrike" cap="none" normalizeH="0" baseline="0" dirty="0" err="1">
                <a:ln>
                  <a:noFill/>
                </a:ln>
                <a:solidFill>
                  <a:schemeClr val="tx1"/>
                </a:solidFill>
                <a:effectLst/>
              </a:rPr>
              <a:t>convex</a:t>
            </a:r>
            <a:r>
              <a:rPr kumimoji="0" lang="it-IT" altLang="it-IT" sz="1800" b="0" i="0" u="none" strike="noStrike" cap="none" normalizeH="0" baseline="0" dirty="0">
                <a:ln>
                  <a:noFill/>
                </a:ln>
                <a:solidFill>
                  <a:schemeClr val="tx1"/>
                </a:solidFill>
                <a:effectLst/>
              </a:rPr>
              <a:t>) to </a:t>
            </a:r>
            <a:r>
              <a:rPr kumimoji="0" lang="it-IT" altLang="it-IT" sz="1800" b="0" i="0" u="none" strike="noStrike" cap="none" normalizeH="0" baseline="0" dirty="0" err="1">
                <a:ln>
                  <a:noFill/>
                </a:ln>
                <a:solidFill>
                  <a:schemeClr val="tx1"/>
                </a:solidFill>
                <a:effectLst/>
              </a:rPr>
              <a:t>achieve</a:t>
            </a:r>
            <a:r>
              <a:rPr kumimoji="0" lang="it-IT" altLang="it-IT" sz="1800" b="0" i="0" u="none" strike="noStrike" cap="none" normalizeH="0" baseline="0" dirty="0">
                <a:ln>
                  <a:noFill/>
                </a:ln>
                <a:solidFill>
                  <a:schemeClr val="tx1"/>
                </a:solidFill>
                <a:effectLst/>
              </a:rPr>
              <a:t> </a:t>
            </a:r>
            <a:r>
              <a:rPr kumimoji="0" lang="it-IT" altLang="it-IT" sz="1800" b="0" i="0" u="none" strike="noStrike" cap="none" normalizeH="0" baseline="0" dirty="0" err="1">
                <a:ln>
                  <a:noFill/>
                </a:ln>
                <a:solidFill>
                  <a:schemeClr val="tx1"/>
                </a:solidFill>
                <a:effectLst/>
              </a:rPr>
              <a:t>better</a:t>
            </a:r>
            <a:r>
              <a:rPr kumimoji="0" lang="it-IT" altLang="it-IT" sz="1800" b="0" i="0" u="none" strike="noStrike" cap="none" normalizeH="0" baseline="0" dirty="0">
                <a:ln>
                  <a:noFill/>
                </a:ln>
                <a:solidFill>
                  <a:schemeClr val="tx1"/>
                </a:solidFill>
                <a:effectLst/>
              </a:rPr>
              <a:t> </a:t>
            </a:r>
            <a:r>
              <a:rPr kumimoji="0" lang="it-IT" altLang="it-IT" sz="1800" b="0" i="0" u="none" strike="noStrike" cap="none" normalizeH="0" baseline="0" dirty="0" err="1">
                <a:ln>
                  <a:noFill/>
                </a:ln>
                <a:solidFill>
                  <a:schemeClr val="tx1"/>
                </a:solidFill>
                <a:effectLst/>
              </a:rPr>
              <a:t>tissue</a:t>
            </a:r>
            <a:r>
              <a:rPr kumimoji="0" lang="it-IT" altLang="it-IT" sz="1800" b="0" i="0" u="none" strike="noStrike" cap="none" normalizeH="0" baseline="0" dirty="0">
                <a:ln>
                  <a:noFill/>
                </a:ln>
                <a:solidFill>
                  <a:schemeClr val="tx1"/>
                </a:solidFill>
                <a:effectLst/>
              </a:rPr>
              <a:t> </a:t>
            </a:r>
            <a:r>
              <a:rPr kumimoji="0" lang="it-IT" altLang="it-IT" sz="1800" b="0" i="0" u="none" strike="noStrike" cap="none" normalizeH="0" baseline="0" dirty="0" err="1">
                <a:ln>
                  <a:noFill/>
                </a:ln>
                <a:solidFill>
                  <a:schemeClr val="tx1"/>
                </a:solidFill>
                <a:effectLst/>
              </a:rPr>
              <a:t>penetration</a:t>
            </a:r>
            <a:r>
              <a:rPr kumimoji="0" lang="it-IT" altLang="it-IT" sz="1800" b="0" i="0" u="none" strike="noStrike" cap="none" normalizeH="0" baseline="0" dirty="0">
                <a:ln>
                  <a:noFill/>
                </a:ln>
                <a:solidFill>
                  <a:schemeClr val="tx1"/>
                </a:solidFill>
                <a:effectLst/>
              </a:rPr>
              <a:t>.</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it-IT" altLang="it-IT"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t-IT" altLang="it-IT" sz="1800" b="1" i="0" u="none" strike="noStrike" cap="none" normalizeH="0" baseline="0" dirty="0">
                <a:ln>
                  <a:noFill/>
                </a:ln>
                <a:solidFill>
                  <a:schemeClr val="tx1"/>
                </a:solidFill>
                <a:effectLst/>
              </a:rPr>
              <a:t>Use a more acute </a:t>
            </a:r>
            <a:r>
              <a:rPr kumimoji="0" lang="it-IT" altLang="it-IT" sz="1800" b="1" i="0" u="none" strike="noStrike" cap="none" normalizeH="0" baseline="0" dirty="0" err="1">
                <a:ln>
                  <a:noFill/>
                </a:ln>
                <a:solidFill>
                  <a:schemeClr val="tx1"/>
                </a:solidFill>
                <a:effectLst/>
              </a:rPr>
              <a:t>needle</a:t>
            </a:r>
            <a:r>
              <a:rPr kumimoji="0" lang="it-IT" altLang="it-IT" sz="1800" b="1" i="0" u="none" strike="noStrike" cap="none" normalizeH="0" baseline="0" dirty="0">
                <a:ln>
                  <a:noFill/>
                </a:ln>
                <a:solidFill>
                  <a:schemeClr val="tx1"/>
                </a:solidFill>
                <a:effectLst/>
              </a:rPr>
              <a:t> angle</a:t>
            </a:r>
            <a:r>
              <a:rPr kumimoji="0" lang="it-IT" altLang="it-IT" sz="1800" b="0" i="0" u="none" strike="noStrike" cap="none" normalizeH="0" baseline="0" dirty="0">
                <a:ln>
                  <a:noFill/>
                </a:ln>
                <a:solidFill>
                  <a:schemeClr val="tx1"/>
                </a:solidFill>
                <a:effectLst/>
              </a:rPr>
              <a:t> and </a:t>
            </a:r>
            <a:r>
              <a:rPr kumimoji="0" lang="it-IT" altLang="it-IT" sz="1800" b="0" i="0" u="none" strike="noStrike" cap="none" normalizeH="0" baseline="0" dirty="0" err="1">
                <a:ln>
                  <a:noFill/>
                </a:ln>
                <a:solidFill>
                  <a:schemeClr val="tx1"/>
                </a:solidFill>
                <a:effectLst/>
              </a:rPr>
              <a:t>longer</a:t>
            </a:r>
            <a:r>
              <a:rPr kumimoji="0" lang="it-IT" altLang="it-IT" sz="1800" b="0" i="0" u="none" strike="noStrike" cap="none" normalizeH="0" baseline="0" dirty="0">
                <a:ln>
                  <a:noFill/>
                </a:ln>
                <a:solidFill>
                  <a:schemeClr val="tx1"/>
                </a:solidFill>
                <a:effectLst/>
              </a:rPr>
              <a:t> </a:t>
            </a:r>
            <a:r>
              <a:rPr kumimoji="0" lang="it-IT" altLang="it-IT" sz="1800" b="0" i="0" u="none" strike="noStrike" cap="none" normalizeH="0" baseline="0" dirty="0" err="1">
                <a:ln>
                  <a:noFill/>
                </a:ln>
                <a:solidFill>
                  <a:schemeClr val="tx1"/>
                </a:solidFill>
                <a:effectLst/>
              </a:rPr>
              <a:t>needles</a:t>
            </a:r>
            <a:r>
              <a:rPr kumimoji="0" lang="it-IT" altLang="it-IT" sz="1800" b="0" i="0" u="none" strike="noStrike" cap="none" normalizeH="0" baseline="0" dirty="0">
                <a:ln>
                  <a:noFill/>
                </a:ln>
                <a:solidFill>
                  <a:schemeClr val="tx1"/>
                </a:solidFill>
                <a:effectLst/>
              </a:rPr>
              <a:t> (≥100 mm) to </a:t>
            </a:r>
            <a:r>
              <a:rPr kumimoji="0" lang="it-IT" altLang="it-IT" sz="1800" b="0" i="0" u="none" strike="noStrike" cap="none" normalizeH="0" baseline="0" dirty="0" err="1">
                <a:ln>
                  <a:noFill/>
                </a:ln>
                <a:solidFill>
                  <a:schemeClr val="tx1"/>
                </a:solidFill>
                <a:effectLst/>
              </a:rPr>
              <a:t>reach</a:t>
            </a:r>
            <a:r>
              <a:rPr kumimoji="0" lang="it-IT" altLang="it-IT" sz="1800" b="0" i="0" u="none" strike="noStrike" cap="none" normalizeH="0" baseline="0" dirty="0">
                <a:ln>
                  <a:noFill/>
                </a:ln>
                <a:solidFill>
                  <a:schemeClr val="tx1"/>
                </a:solidFill>
                <a:effectLst/>
              </a:rPr>
              <a:t> the </a:t>
            </a:r>
            <a:r>
              <a:rPr kumimoji="0" lang="it-IT" altLang="it-IT" sz="1800" b="0" i="0" u="none" strike="noStrike" cap="none" normalizeH="0" baseline="0" dirty="0" err="1">
                <a:ln>
                  <a:noFill/>
                </a:ln>
                <a:solidFill>
                  <a:schemeClr val="tx1"/>
                </a:solidFill>
                <a:effectLst/>
              </a:rPr>
              <a:t>correct</a:t>
            </a:r>
            <a:r>
              <a:rPr kumimoji="0" lang="it-IT" altLang="it-IT" sz="1800" b="0" i="0" u="none" strike="noStrike" cap="none" normalizeH="0" baseline="0" dirty="0">
                <a:ln>
                  <a:noFill/>
                </a:ln>
                <a:solidFill>
                  <a:schemeClr val="tx1"/>
                </a:solidFill>
                <a:effectLst/>
              </a:rPr>
              <a:t> </a:t>
            </a:r>
            <a:r>
              <a:rPr kumimoji="0" lang="it-IT" altLang="it-IT" sz="1800" b="0" i="0" u="none" strike="noStrike" cap="none" normalizeH="0" baseline="0" dirty="0" err="1">
                <a:ln>
                  <a:noFill/>
                </a:ln>
                <a:solidFill>
                  <a:schemeClr val="tx1"/>
                </a:solidFill>
                <a:effectLst/>
              </a:rPr>
              <a:t>plane</a:t>
            </a:r>
            <a:r>
              <a:rPr kumimoji="0" lang="it-IT" altLang="it-IT" sz="1800" b="0" i="0" u="none" strike="noStrike" cap="none" normalizeH="0" baseline="0" dirty="0">
                <a:ln>
                  <a:noFill/>
                </a:ln>
                <a:solidFill>
                  <a:schemeClr val="tx1"/>
                </a:solidFill>
                <a:effectLst/>
              </a:rPr>
              <a:t>.</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it-IT" altLang="it-IT"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t-IT" altLang="it-IT" sz="1800" b="1" i="0" u="none" strike="noStrike" cap="none" normalizeH="0" baseline="0" dirty="0" err="1">
                <a:ln>
                  <a:noFill/>
                </a:ln>
                <a:solidFill>
                  <a:schemeClr val="tx1"/>
                </a:solidFill>
                <a:effectLst/>
              </a:rPr>
              <a:t>Apply</a:t>
            </a:r>
            <a:r>
              <a:rPr kumimoji="0" lang="it-IT" altLang="it-IT" sz="1800" b="1" i="0" u="none" strike="noStrike" cap="none" normalizeH="0" baseline="0" dirty="0">
                <a:ln>
                  <a:noFill/>
                </a:ln>
                <a:solidFill>
                  <a:schemeClr val="tx1"/>
                </a:solidFill>
                <a:effectLst/>
              </a:rPr>
              <a:t> moderate probe </a:t>
            </a:r>
            <a:r>
              <a:rPr kumimoji="0" lang="it-IT" altLang="it-IT" sz="1800" b="1" i="0" u="none" strike="noStrike" cap="none" normalizeH="0" baseline="0" dirty="0" err="1">
                <a:ln>
                  <a:noFill/>
                </a:ln>
                <a:solidFill>
                  <a:schemeClr val="tx1"/>
                </a:solidFill>
                <a:effectLst/>
              </a:rPr>
              <a:t>compression</a:t>
            </a:r>
            <a:r>
              <a:rPr kumimoji="0" lang="it-IT" altLang="it-IT" sz="1800" b="0" i="0" u="none" strike="noStrike" cap="none" normalizeH="0" baseline="0" dirty="0">
                <a:ln>
                  <a:noFill/>
                </a:ln>
                <a:solidFill>
                  <a:schemeClr val="tx1"/>
                </a:solidFill>
                <a:effectLst/>
              </a:rPr>
              <a:t> to reduce the </a:t>
            </a:r>
            <a:r>
              <a:rPr kumimoji="0" lang="it-IT" altLang="it-IT" sz="1800" b="0" i="0" u="none" strike="noStrike" cap="none" normalizeH="0" baseline="0" dirty="0" err="1">
                <a:ln>
                  <a:noFill/>
                </a:ln>
                <a:solidFill>
                  <a:schemeClr val="tx1"/>
                </a:solidFill>
                <a:effectLst/>
              </a:rPr>
              <a:t>skin</a:t>
            </a:r>
            <a:r>
              <a:rPr kumimoji="0" lang="it-IT" altLang="it-IT" sz="1800" b="0" i="0" u="none" strike="noStrike" cap="none" normalizeH="0" baseline="0" dirty="0">
                <a:ln>
                  <a:noFill/>
                </a:ln>
                <a:solidFill>
                  <a:schemeClr val="tx1"/>
                </a:solidFill>
                <a:effectLst/>
              </a:rPr>
              <a:t>–muscle </a:t>
            </a:r>
            <a:r>
              <a:rPr kumimoji="0" lang="it-IT" altLang="it-IT" sz="1800" b="0" i="0" u="none" strike="noStrike" cap="none" normalizeH="0" baseline="0" dirty="0" err="1">
                <a:ln>
                  <a:noFill/>
                </a:ln>
                <a:solidFill>
                  <a:schemeClr val="tx1"/>
                </a:solidFill>
                <a:effectLst/>
              </a:rPr>
              <a:t>distance</a:t>
            </a:r>
            <a:r>
              <a:rPr kumimoji="0" lang="it-IT" altLang="it-IT" sz="1800" b="0" i="0" u="none" strike="noStrike" cap="none" normalizeH="0" baseline="0" dirty="0">
                <a:ln>
                  <a:noFill/>
                </a:ln>
                <a:solidFill>
                  <a:schemeClr val="tx1"/>
                </a:solidFill>
                <a:effectLst/>
              </a:rPr>
              <a:t> and </a:t>
            </a:r>
            <a:r>
              <a:rPr kumimoji="0" lang="it-IT" altLang="it-IT" sz="1800" b="0" i="0" u="none" strike="noStrike" cap="none" normalizeH="0" baseline="0" dirty="0" err="1">
                <a:ln>
                  <a:noFill/>
                </a:ln>
                <a:solidFill>
                  <a:schemeClr val="tx1"/>
                </a:solidFill>
                <a:effectLst/>
              </a:rPr>
              <a:t>enhance</a:t>
            </a:r>
            <a:r>
              <a:rPr kumimoji="0" lang="it-IT" altLang="it-IT" sz="1800" b="0" i="0" u="none" strike="noStrike" cap="none" normalizeH="0" baseline="0" dirty="0">
                <a:ln>
                  <a:noFill/>
                </a:ln>
                <a:solidFill>
                  <a:schemeClr val="tx1"/>
                </a:solidFill>
                <a:effectLst/>
              </a:rPr>
              <a:t> image </a:t>
            </a:r>
            <a:r>
              <a:rPr kumimoji="0" lang="it-IT" altLang="it-IT" sz="1800" b="0" i="0" u="none" strike="noStrike" cap="none" normalizeH="0" baseline="0" dirty="0" err="1">
                <a:ln>
                  <a:noFill/>
                </a:ln>
                <a:solidFill>
                  <a:schemeClr val="tx1"/>
                </a:solidFill>
                <a:effectLst/>
              </a:rPr>
              <a:t>quality</a:t>
            </a:r>
            <a:r>
              <a:rPr kumimoji="0" lang="it-IT" altLang="it-IT" sz="1800" b="0" i="0" u="none" strike="noStrike" cap="none" normalizeH="0" baseline="0" dirty="0">
                <a:ln>
                  <a:noFill/>
                </a:ln>
                <a:solidFill>
                  <a:schemeClr val="tx1"/>
                </a:solidFill>
                <a:effectLst/>
              </a:rPr>
              <a:t>.</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it-IT" altLang="it-IT"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t-IT" altLang="it-IT" sz="1800" b="1" i="0" u="none" strike="noStrike" cap="none" normalizeH="0" baseline="0" dirty="0" err="1">
                <a:ln>
                  <a:noFill/>
                </a:ln>
                <a:solidFill>
                  <a:schemeClr val="tx1"/>
                </a:solidFill>
                <a:effectLst/>
              </a:rPr>
              <a:t>Perform</a:t>
            </a:r>
            <a:r>
              <a:rPr kumimoji="0" lang="it-IT" altLang="it-IT" sz="1800" b="1" i="0" u="none" strike="noStrike" cap="none" normalizeH="0" baseline="0" dirty="0">
                <a:ln>
                  <a:noFill/>
                </a:ln>
                <a:solidFill>
                  <a:schemeClr val="tx1"/>
                </a:solidFill>
                <a:effectLst/>
              </a:rPr>
              <a:t> </a:t>
            </a:r>
            <a:r>
              <a:rPr kumimoji="0" lang="it-IT" altLang="it-IT" sz="1800" b="1" i="0" u="none" strike="noStrike" cap="none" normalizeH="0" baseline="0" dirty="0" err="1">
                <a:ln>
                  <a:noFill/>
                </a:ln>
                <a:solidFill>
                  <a:schemeClr val="tx1"/>
                </a:solidFill>
                <a:effectLst/>
              </a:rPr>
              <a:t>bilateral</a:t>
            </a:r>
            <a:r>
              <a:rPr kumimoji="0" lang="it-IT" altLang="it-IT" sz="1800" b="1" i="0" u="none" strike="noStrike" cap="none" normalizeH="0" baseline="0" dirty="0">
                <a:ln>
                  <a:noFill/>
                </a:ln>
                <a:solidFill>
                  <a:schemeClr val="tx1"/>
                </a:solidFill>
                <a:effectLst/>
              </a:rPr>
              <a:t> </a:t>
            </a:r>
            <a:r>
              <a:rPr kumimoji="0" lang="it-IT" altLang="it-IT" sz="1800" b="1" i="0" u="none" strike="noStrike" cap="none" normalizeH="0" baseline="0" dirty="0" err="1">
                <a:ln>
                  <a:noFill/>
                </a:ln>
                <a:solidFill>
                  <a:schemeClr val="tx1"/>
                </a:solidFill>
                <a:effectLst/>
              </a:rPr>
              <a:t>blocks</a:t>
            </a:r>
            <a:r>
              <a:rPr kumimoji="0" lang="it-IT" altLang="it-IT" sz="1800" b="1" i="0" u="none" strike="noStrike" cap="none" normalizeH="0" baseline="0" dirty="0">
                <a:ln>
                  <a:noFill/>
                </a:ln>
                <a:solidFill>
                  <a:schemeClr val="tx1"/>
                </a:solidFill>
                <a:effectLst/>
              </a:rPr>
              <a:t> </a:t>
            </a:r>
            <a:r>
              <a:rPr kumimoji="0" lang="it-IT" altLang="it-IT" sz="1800" b="1" i="0" u="none" strike="noStrike" cap="none" normalizeH="0" baseline="0" dirty="0" err="1">
                <a:ln>
                  <a:noFill/>
                </a:ln>
                <a:solidFill>
                  <a:schemeClr val="tx1"/>
                </a:solidFill>
                <a:effectLst/>
              </a:rPr>
              <a:t>systematically</a:t>
            </a:r>
            <a:r>
              <a:rPr kumimoji="0" lang="it-IT" altLang="it-IT" sz="1800" b="0" i="0" u="none" strike="noStrike" cap="none" normalizeH="0" baseline="0" dirty="0">
                <a:ln>
                  <a:noFill/>
                </a:ln>
                <a:solidFill>
                  <a:schemeClr val="tx1"/>
                </a:solidFill>
                <a:effectLst/>
              </a:rPr>
              <a:t>, </a:t>
            </a:r>
            <a:r>
              <a:rPr kumimoji="0" lang="it-IT" altLang="it-IT" sz="1800" b="0" i="0" u="none" strike="noStrike" cap="none" normalizeH="0" baseline="0" dirty="0" err="1">
                <a:ln>
                  <a:noFill/>
                </a:ln>
                <a:solidFill>
                  <a:schemeClr val="tx1"/>
                </a:solidFill>
                <a:effectLst/>
              </a:rPr>
              <a:t>often</a:t>
            </a:r>
            <a:r>
              <a:rPr kumimoji="0" lang="it-IT" altLang="it-IT" sz="1800" b="0" i="0" u="none" strike="noStrike" cap="none" normalizeH="0" baseline="0" dirty="0">
                <a:ln>
                  <a:noFill/>
                </a:ln>
                <a:solidFill>
                  <a:schemeClr val="tx1"/>
                </a:solidFill>
                <a:effectLst/>
              </a:rPr>
              <a:t> </a:t>
            </a:r>
            <a:r>
              <a:rPr kumimoji="0" lang="it-IT" altLang="it-IT" sz="1800" b="0" i="0" u="none" strike="noStrike" cap="none" normalizeH="0" baseline="0" dirty="0" err="1">
                <a:ln>
                  <a:noFill/>
                </a:ln>
                <a:solidFill>
                  <a:schemeClr val="tx1"/>
                </a:solidFill>
                <a:effectLst/>
              </a:rPr>
              <a:t>necessary</a:t>
            </a:r>
            <a:r>
              <a:rPr kumimoji="0" lang="it-IT" altLang="it-IT" sz="1800" b="0" i="0" u="none" strike="noStrike" cap="none" normalizeH="0" baseline="0" dirty="0">
                <a:ln>
                  <a:noFill/>
                </a:ln>
                <a:solidFill>
                  <a:schemeClr val="tx1"/>
                </a:solidFill>
                <a:effectLst/>
              </a:rPr>
              <a:t> to </a:t>
            </a:r>
            <a:r>
              <a:rPr kumimoji="0" lang="it-IT" altLang="it-IT" sz="1800" b="0" i="0" u="none" strike="noStrike" cap="none" normalizeH="0" baseline="0" dirty="0" err="1">
                <a:ln>
                  <a:noFill/>
                </a:ln>
                <a:solidFill>
                  <a:schemeClr val="tx1"/>
                </a:solidFill>
                <a:effectLst/>
              </a:rPr>
              <a:t>adequately</a:t>
            </a:r>
            <a:r>
              <a:rPr kumimoji="0" lang="it-IT" altLang="it-IT" sz="1800" b="0" i="0" u="none" strike="noStrike" cap="none" normalizeH="0" baseline="0" dirty="0">
                <a:ln>
                  <a:noFill/>
                </a:ln>
                <a:solidFill>
                  <a:schemeClr val="tx1"/>
                </a:solidFill>
                <a:effectLst/>
              </a:rPr>
              <a:t> cover multiple </a:t>
            </a:r>
            <a:r>
              <a:rPr kumimoji="0" lang="it-IT" altLang="it-IT" sz="1800" b="0" i="0" u="none" strike="noStrike" cap="none" normalizeH="0" baseline="0" dirty="0" err="1">
                <a:ln>
                  <a:noFill/>
                </a:ln>
                <a:solidFill>
                  <a:schemeClr val="tx1"/>
                </a:solidFill>
                <a:effectLst/>
              </a:rPr>
              <a:t>surgical</a:t>
            </a:r>
            <a:r>
              <a:rPr kumimoji="0" lang="it-IT" altLang="it-IT" sz="1800" b="0" i="0" u="none" strike="noStrike" cap="none" normalizeH="0" baseline="0" dirty="0">
                <a:ln>
                  <a:noFill/>
                </a:ln>
                <a:solidFill>
                  <a:schemeClr val="tx1"/>
                </a:solidFill>
                <a:effectLst/>
              </a:rPr>
              <a:t> </a:t>
            </a:r>
            <a:r>
              <a:rPr kumimoji="0" lang="it-IT" altLang="it-IT" sz="1800" b="0" i="0" u="none" strike="noStrike" cap="none" normalizeH="0" baseline="0" dirty="0" err="1">
                <a:ln>
                  <a:noFill/>
                </a:ln>
                <a:solidFill>
                  <a:schemeClr val="tx1"/>
                </a:solidFill>
                <a:effectLst/>
              </a:rPr>
              <a:t>sites</a:t>
            </a:r>
            <a:r>
              <a:rPr kumimoji="0" lang="it-IT" altLang="it-IT" sz="1800" b="0" i="0" u="none" strike="noStrike" cap="none" normalizeH="0" baseline="0" dirty="0">
                <a:ln>
                  <a:noFill/>
                </a:ln>
                <a:solidFill>
                  <a:schemeClr val="tx1"/>
                </a:solidFill>
                <a:effectLst/>
              </a:rPr>
              <a:t> (e.g., </a:t>
            </a:r>
            <a:r>
              <a:rPr kumimoji="0" lang="it-IT" altLang="it-IT" sz="1800" b="0" i="0" u="none" strike="noStrike" cap="none" normalizeH="0" baseline="0" dirty="0" err="1">
                <a:ln>
                  <a:noFill/>
                </a:ln>
                <a:solidFill>
                  <a:schemeClr val="tx1"/>
                </a:solidFill>
                <a:effectLst/>
              </a:rPr>
              <a:t>multiport</a:t>
            </a:r>
            <a:r>
              <a:rPr kumimoji="0" lang="it-IT" altLang="it-IT" sz="1800" b="0" i="0" u="none" strike="noStrike" cap="none" normalizeH="0" baseline="0" dirty="0">
                <a:ln>
                  <a:noFill/>
                </a:ln>
                <a:solidFill>
                  <a:schemeClr val="tx1"/>
                </a:solidFill>
                <a:effectLst/>
              </a:rPr>
              <a:t> </a:t>
            </a:r>
            <a:r>
              <a:rPr kumimoji="0" lang="it-IT" altLang="it-IT" sz="1800" b="0" i="0" u="none" strike="noStrike" cap="none" normalizeH="0" baseline="0" dirty="0" err="1">
                <a:ln>
                  <a:noFill/>
                </a:ln>
                <a:solidFill>
                  <a:schemeClr val="tx1"/>
                </a:solidFill>
                <a:effectLst/>
              </a:rPr>
              <a:t>bariatric</a:t>
            </a:r>
            <a:r>
              <a:rPr kumimoji="0" lang="it-IT" altLang="it-IT" sz="1800" b="0" i="0" u="none" strike="noStrike" cap="none" normalizeH="0" baseline="0" dirty="0">
                <a:ln>
                  <a:noFill/>
                </a:ln>
                <a:solidFill>
                  <a:schemeClr val="tx1"/>
                </a:solidFill>
                <a:effectLst/>
              </a:rPr>
              <a:t> </a:t>
            </a:r>
            <a:r>
              <a:rPr kumimoji="0" lang="it-IT" altLang="it-IT" sz="1800" b="0" i="0" u="none" strike="noStrike" cap="none" normalizeH="0" baseline="0" dirty="0" err="1">
                <a:ln>
                  <a:noFill/>
                </a:ln>
                <a:solidFill>
                  <a:schemeClr val="tx1"/>
                </a:solidFill>
                <a:effectLst/>
              </a:rPr>
              <a:t>laparoscopy</a:t>
            </a:r>
            <a:r>
              <a:rPr kumimoji="0" lang="it-IT" altLang="it-IT" sz="1800" b="0" i="0" u="none" strike="noStrike" cap="none" normalizeH="0" baseline="0" dirty="0">
                <a:ln>
                  <a:noFill/>
                </a:ln>
                <a:solidFill>
                  <a:schemeClr val="tx1"/>
                </a:solidFill>
                <a:effectLst/>
              </a:rPr>
              <a:t>).</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it-IT" altLang="it-IT"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t-IT" altLang="it-IT" sz="1800" b="1" i="0" u="none" strike="noStrike" cap="none" normalizeH="0" baseline="0" dirty="0">
                <a:ln>
                  <a:noFill/>
                </a:ln>
                <a:solidFill>
                  <a:schemeClr val="tx1"/>
                </a:solidFill>
                <a:effectLst/>
              </a:rPr>
              <a:t>Operator </a:t>
            </a:r>
            <a:r>
              <a:rPr kumimoji="0" lang="it-IT" altLang="it-IT" sz="1800" b="1" i="0" u="none" strike="noStrike" cap="none" normalizeH="0" baseline="0" dirty="0" err="1">
                <a:ln>
                  <a:noFill/>
                </a:ln>
                <a:solidFill>
                  <a:schemeClr val="tx1"/>
                </a:solidFill>
                <a:effectLst/>
              </a:rPr>
              <a:t>experience</a:t>
            </a:r>
            <a:r>
              <a:rPr kumimoji="0" lang="it-IT" altLang="it-IT" sz="1800" b="1" i="0" u="none" strike="noStrike" cap="none" normalizeH="0" baseline="0" dirty="0">
                <a:ln>
                  <a:noFill/>
                </a:ln>
                <a:solidFill>
                  <a:schemeClr val="tx1"/>
                </a:solidFill>
                <a:effectLst/>
              </a:rPr>
              <a:t> </a:t>
            </a:r>
            <a:r>
              <a:rPr kumimoji="0" lang="it-IT" altLang="it-IT" sz="1800" b="1" i="0" u="none" strike="noStrike" cap="none" normalizeH="0" baseline="0" dirty="0" err="1">
                <a:ln>
                  <a:noFill/>
                </a:ln>
                <a:solidFill>
                  <a:schemeClr val="tx1"/>
                </a:solidFill>
                <a:effectLst/>
              </a:rPr>
              <a:t>matters</a:t>
            </a:r>
            <a:r>
              <a:rPr kumimoji="0" lang="it-IT" altLang="it-IT" sz="1800" b="1" i="0" u="none" strike="noStrike" cap="none" normalizeH="0" baseline="0" dirty="0">
                <a:ln>
                  <a:noFill/>
                </a:ln>
                <a:solidFill>
                  <a:schemeClr val="tx1"/>
                </a:solidFill>
                <a:effectLst/>
              </a:rPr>
              <a:t>:</a:t>
            </a:r>
            <a:r>
              <a:rPr kumimoji="0" lang="it-IT" altLang="it-IT" sz="1800" b="0" i="0" u="none" strike="noStrike" cap="none" normalizeH="0" baseline="0" dirty="0">
                <a:ln>
                  <a:noFill/>
                </a:ln>
                <a:solidFill>
                  <a:schemeClr val="tx1"/>
                </a:solidFill>
                <a:effectLst/>
              </a:rPr>
              <a:t> </a:t>
            </a:r>
            <a:r>
              <a:rPr kumimoji="0" lang="it-IT" altLang="it-IT" sz="1800" b="0" i="0" u="none" strike="noStrike" cap="none" normalizeH="0" baseline="0" dirty="0" err="1">
                <a:ln>
                  <a:noFill/>
                </a:ln>
                <a:solidFill>
                  <a:schemeClr val="tx1"/>
                </a:solidFill>
                <a:effectLst/>
              </a:rPr>
              <a:t>longer</a:t>
            </a:r>
            <a:r>
              <a:rPr kumimoji="0" lang="it-IT" altLang="it-IT" sz="1800" b="0" i="0" u="none" strike="noStrike" cap="none" normalizeH="0" baseline="0" dirty="0">
                <a:ln>
                  <a:noFill/>
                </a:ln>
                <a:solidFill>
                  <a:schemeClr val="tx1"/>
                </a:solidFill>
                <a:effectLst/>
              </a:rPr>
              <a:t> learning curve → TAP </a:t>
            </a:r>
            <a:r>
              <a:rPr kumimoji="0" lang="it-IT" altLang="it-IT" sz="1800" b="0" i="0" u="none" strike="noStrike" cap="none" normalizeH="0" baseline="0" dirty="0" err="1">
                <a:ln>
                  <a:noFill/>
                </a:ln>
                <a:solidFill>
                  <a:schemeClr val="tx1"/>
                </a:solidFill>
                <a:effectLst/>
              </a:rPr>
              <a:t>block</a:t>
            </a:r>
            <a:r>
              <a:rPr kumimoji="0" lang="it-IT" altLang="it-IT" sz="1800" b="0" i="0" u="none" strike="noStrike" cap="none" normalizeH="0" baseline="0" dirty="0">
                <a:ln>
                  <a:noFill/>
                </a:ln>
                <a:solidFill>
                  <a:schemeClr val="tx1"/>
                </a:solidFill>
                <a:effectLst/>
              </a:rPr>
              <a:t> </a:t>
            </a:r>
            <a:r>
              <a:rPr kumimoji="0" lang="it-IT" altLang="it-IT" sz="1800" b="0" i="0" u="none" strike="noStrike" cap="none" normalizeH="0" baseline="0" dirty="0" err="1">
                <a:ln>
                  <a:noFill/>
                </a:ln>
                <a:solidFill>
                  <a:schemeClr val="tx1"/>
                </a:solidFill>
                <a:effectLst/>
              </a:rPr>
              <a:t>should</a:t>
            </a:r>
            <a:r>
              <a:rPr kumimoji="0" lang="it-IT" altLang="it-IT" sz="1800" b="0" i="0" u="none" strike="noStrike" cap="none" normalizeH="0" baseline="0" dirty="0">
                <a:ln>
                  <a:noFill/>
                </a:ln>
                <a:solidFill>
                  <a:schemeClr val="tx1"/>
                </a:solidFill>
                <a:effectLst/>
              </a:rPr>
              <a:t> </a:t>
            </a:r>
            <a:r>
              <a:rPr kumimoji="0" lang="it-IT" altLang="it-IT" sz="1800" b="0" i="0" u="none" strike="noStrike" cap="none" normalizeH="0" baseline="0" dirty="0" err="1">
                <a:ln>
                  <a:noFill/>
                </a:ln>
                <a:solidFill>
                  <a:schemeClr val="tx1"/>
                </a:solidFill>
                <a:effectLst/>
              </a:rPr>
              <a:t>ideally</a:t>
            </a:r>
            <a:r>
              <a:rPr kumimoji="0" lang="it-IT" altLang="it-IT" sz="1800" b="0" i="0" u="none" strike="noStrike" cap="none" normalizeH="0" baseline="0" dirty="0">
                <a:ln>
                  <a:noFill/>
                </a:ln>
                <a:solidFill>
                  <a:schemeClr val="tx1"/>
                </a:solidFill>
                <a:effectLst/>
              </a:rPr>
              <a:t> be </a:t>
            </a:r>
            <a:r>
              <a:rPr kumimoji="0" lang="it-IT" altLang="it-IT" sz="1800" b="0" i="0" u="none" strike="noStrike" cap="none" normalizeH="0" baseline="0" dirty="0" err="1">
                <a:ln>
                  <a:noFill/>
                </a:ln>
                <a:solidFill>
                  <a:schemeClr val="tx1"/>
                </a:solidFill>
                <a:effectLst/>
              </a:rPr>
              <a:t>performed</a:t>
            </a:r>
            <a:r>
              <a:rPr kumimoji="0" lang="it-IT" altLang="it-IT" sz="1800" b="0" i="0" u="none" strike="noStrike" cap="none" normalizeH="0" baseline="0" dirty="0">
                <a:ln>
                  <a:noFill/>
                </a:ln>
                <a:solidFill>
                  <a:schemeClr val="tx1"/>
                </a:solidFill>
                <a:effectLst/>
              </a:rPr>
              <a:t> by </a:t>
            </a:r>
            <a:r>
              <a:rPr kumimoji="0" lang="it-IT" altLang="it-IT" sz="1800" b="0" i="0" u="none" strike="noStrike" cap="none" normalizeH="0" baseline="0" dirty="0" err="1">
                <a:ln>
                  <a:noFill/>
                </a:ln>
                <a:solidFill>
                  <a:schemeClr val="tx1"/>
                </a:solidFill>
                <a:effectLst/>
              </a:rPr>
              <a:t>anesthesiologists</a:t>
            </a:r>
            <a:r>
              <a:rPr kumimoji="0" lang="it-IT" altLang="it-IT" sz="1800" b="0" i="0" u="none" strike="noStrike" cap="none" normalizeH="0" baseline="0" dirty="0">
                <a:ln>
                  <a:noFill/>
                </a:ln>
                <a:solidFill>
                  <a:schemeClr val="tx1"/>
                </a:solidFill>
                <a:effectLst/>
              </a:rPr>
              <a:t> </a:t>
            </a:r>
            <a:r>
              <a:rPr kumimoji="0" lang="it-IT" altLang="it-IT" sz="1800" b="0" i="0" u="none" strike="noStrike" cap="none" normalizeH="0" baseline="0" dirty="0" err="1">
                <a:ln>
                  <a:noFill/>
                </a:ln>
                <a:solidFill>
                  <a:schemeClr val="tx1"/>
                </a:solidFill>
                <a:effectLst/>
              </a:rPr>
              <a:t>experienced</a:t>
            </a:r>
            <a:r>
              <a:rPr kumimoji="0" lang="it-IT" altLang="it-IT" sz="1800" b="0" i="0" u="none" strike="noStrike" cap="none" normalizeH="0" baseline="0" dirty="0">
                <a:ln>
                  <a:noFill/>
                </a:ln>
                <a:solidFill>
                  <a:schemeClr val="tx1"/>
                </a:solidFill>
                <a:effectLst/>
              </a:rPr>
              <a:t> in </a:t>
            </a:r>
            <a:r>
              <a:rPr kumimoji="0" lang="it-IT" altLang="it-IT" sz="1800" b="0" i="0" u="none" strike="noStrike" cap="none" normalizeH="0" baseline="0" dirty="0" err="1">
                <a:ln>
                  <a:noFill/>
                </a:ln>
                <a:solidFill>
                  <a:schemeClr val="tx1"/>
                </a:solidFill>
                <a:effectLst/>
              </a:rPr>
              <a:t>ultrasound-guided</a:t>
            </a:r>
            <a:r>
              <a:rPr kumimoji="0" lang="it-IT" altLang="it-IT" sz="1800" b="0" i="0" u="none" strike="noStrike" cap="none" normalizeH="0" baseline="0" dirty="0">
                <a:ln>
                  <a:noFill/>
                </a:ln>
                <a:solidFill>
                  <a:schemeClr val="tx1"/>
                </a:solidFill>
                <a:effectLst/>
              </a:rPr>
              <a:t> </a:t>
            </a:r>
            <a:r>
              <a:rPr kumimoji="0" lang="it-IT" altLang="it-IT" sz="1800" b="0" i="0" u="none" strike="noStrike" cap="none" normalizeH="0" baseline="0" dirty="0" err="1">
                <a:ln>
                  <a:noFill/>
                </a:ln>
                <a:solidFill>
                  <a:schemeClr val="tx1"/>
                </a:solidFill>
                <a:effectLst/>
              </a:rPr>
              <a:t>regional</a:t>
            </a:r>
            <a:r>
              <a:rPr kumimoji="0" lang="it-IT" altLang="it-IT" sz="1800" b="0" i="0" u="none" strike="noStrike" cap="none" normalizeH="0" baseline="0" dirty="0">
                <a:ln>
                  <a:noFill/>
                </a:ln>
                <a:solidFill>
                  <a:schemeClr val="tx1"/>
                </a:solidFill>
                <a:effectLst/>
              </a:rPr>
              <a:t> </a:t>
            </a:r>
            <a:r>
              <a:rPr kumimoji="0" lang="it-IT" altLang="it-IT" sz="1800" b="0" i="0" u="none" strike="noStrike" cap="none" normalizeH="0" baseline="0" dirty="0" err="1">
                <a:ln>
                  <a:noFill/>
                </a:ln>
                <a:solidFill>
                  <a:schemeClr val="tx1"/>
                </a:solidFill>
                <a:effectLst/>
              </a:rPr>
              <a:t>anesthesia</a:t>
            </a:r>
            <a:r>
              <a:rPr kumimoji="0" lang="it-IT" altLang="it-IT" sz="1800" b="0" i="0" u="none" strike="noStrike" cap="none" normalizeH="0" baseline="0" dirty="0">
                <a:ln>
                  <a:noFill/>
                </a:ln>
                <a:solidFill>
                  <a:schemeClr val="tx1"/>
                </a:solidFill>
                <a:effectLst/>
              </a:rPr>
              <a:t>.</a:t>
            </a:r>
          </a:p>
        </p:txBody>
      </p:sp>
    </p:spTree>
    <p:extLst>
      <p:ext uri="{BB962C8B-B14F-4D97-AF65-F5344CB8AC3E}">
        <p14:creationId xmlns:p14="http://schemas.microsoft.com/office/powerpoint/2010/main" val="2204786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9" name="Straight Connector 118">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0" name="Straight Connector 119">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1"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22"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23" name="Isosceles Triangle 122">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24"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25"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26"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27" name="Isosceles Triangle 126">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28" name="Isosceles Triangle 127">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grpSp>
      <p:pic>
        <p:nvPicPr>
          <p:cNvPr id="71" name="Picture 70" descr="Dettaglio del bordo di una foglia">
            <a:extLst>
              <a:ext uri="{FF2B5EF4-FFF2-40B4-BE49-F238E27FC236}">
                <a16:creationId xmlns:a16="http://schemas.microsoft.com/office/drawing/2014/main" id="{4BB17067-9D41-580B-7F4D-43577123DC3E}"/>
              </a:ext>
            </a:extLst>
          </p:cNvPr>
          <p:cNvPicPr>
            <a:picLocks noChangeAspect="1"/>
          </p:cNvPicPr>
          <p:nvPr/>
        </p:nvPicPr>
        <p:blipFill>
          <a:blip r:embed="rId3"/>
          <a:srcRect l="25387" t="8113" r="3760" b="-1"/>
          <a:stretch>
            <a:fillRect/>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olo 1">
            <a:extLst>
              <a:ext uri="{FF2B5EF4-FFF2-40B4-BE49-F238E27FC236}">
                <a16:creationId xmlns:a16="http://schemas.microsoft.com/office/drawing/2014/main" id="{A000C25C-D052-158C-C118-72B609B1C8E8}"/>
              </a:ext>
            </a:extLst>
          </p:cNvPr>
          <p:cNvSpPr>
            <a:spLocks noGrp="1"/>
          </p:cNvSpPr>
          <p:nvPr>
            <p:ph type="title"/>
          </p:nvPr>
        </p:nvSpPr>
        <p:spPr>
          <a:xfrm>
            <a:off x="668867" y="1678666"/>
            <a:ext cx="4088190" cy="2369093"/>
          </a:xfrm>
        </p:spPr>
        <p:txBody>
          <a:bodyPr vert="horz" lIns="91440" tIns="45720" rIns="91440" bIns="45720" rtlCol="0" anchor="b">
            <a:normAutofit/>
          </a:bodyPr>
          <a:lstStyle/>
          <a:p>
            <a:pPr algn="r"/>
            <a:r>
              <a:rPr lang="en-US" sz="4800" dirty="0"/>
              <a:t>Thank you  </a:t>
            </a:r>
          </a:p>
        </p:txBody>
      </p:sp>
      <p:cxnSp>
        <p:nvCxnSpPr>
          <p:cNvPr id="130" name="Straight Connector 129">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2" name="Straight Connector 131">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4"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36"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38"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40"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42"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44"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46"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Tree>
    <p:extLst>
      <p:ext uri="{BB962C8B-B14F-4D97-AF65-F5344CB8AC3E}">
        <p14:creationId xmlns:p14="http://schemas.microsoft.com/office/powerpoint/2010/main" val="3325293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Immagine 5"/>
          <p:cNvPicPr>
            <a:picLocks noChangeAspect="1"/>
          </p:cNvPicPr>
          <p:nvPr/>
        </p:nvPicPr>
        <p:blipFill>
          <a:blip r:embed="rId2">
            <a:extLst>
              <a:ext uri="{28A0092B-C50C-407E-A947-70E740481C1C}">
                <a14:useLocalDpi xmlns:a14="http://schemas.microsoft.com/office/drawing/2010/main" val="0"/>
              </a:ext>
            </a:extLst>
          </a:blip>
          <a:srcRect t="554" r="-2" b="8222"/>
          <a:stretch>
            <a:fillRect/>
          </a:stretch>
        </p:blipFill>
        <p:spPr>
          <a:xfrm>
            <a:off x="322048" y="-1"/>
            <a:ext cx="4551305" cy="3429000"/>
          </a:xfrm>
          <a:custGeom>
            <a:avLst/>
            <a:gdLst/>
            <a:ahLst/>
            <a:cxnLst/>
            <a:rect l="l" t="t" r="r" b="b"/>
            <a:pathLst>
              <a:path w="4551305" h="3429000">
                <a:moveTo>
                  <a:pt x="509916" y="0"/>
                </a:moveTo>
                <a:lnTo>
                  <a:pt x="4551305" y="0"/>
                </a:lnTo>
                <a:lnTo>
                  <a:pt x="4551305" y="1"/>
                </a:lnTo>
                <a:lnTo>
                  <a:pt x="3693885" y="1"/>
                </a:lnTo>
                <a:lnTo>
                  <a:pt x="3181696" y="3429000"/>
                </a:lnTo>
                <a:lnTo>
                  <a:pt x="0" y="3429000"/>
                </a:lnTo>
                <a:close/>
              </a:path>
            </a:pathLst>
          </a:custGeom>
        </p:spPr>
      </p:pic>
      <p:sp>
        <p:nvSpPr>
          <p:cNvPr id="2" name="Titolo 1">
            <a:extLst>
              <a:ext uri="{FF2B5EF4-FFF2-40B4-BE49-F238E27FC236}">
                <a16:creationId xmlns:a16="http://schemas.microsoft.com/office/drawing/2014/main" id="{2AB8382A-9590-23D1-4A8D-CD3C38F4A996}"/>
              </a:ext>
            </a:extLst>
          </p:cNvPr>
          <p:cNvSpPr>
            <a:spLocks noGrp="1"/>
          </p:cNvSpPr>
          <p:nvPr>
            <p:ph type="title"/>
          </p:nvPr>
        </p:nvSpPr>
        <p:spPr>
          <a:xfrm>
            <a:off x="4159225" y="609600"/>
            <a:ext cx="5114776" cy="1320800"/>
          </a:xfrm>
        </p:spPr>
        <p:txBody>
          <a:bodyPr>
            <a:normAutofit/>
          </a:bodyPr>
          <a:lstStyle/>
          <a:p>
            <a:r>
              <a:rPr lang="it-IT" dirty="0" err="1"/>
              <a:t>Objectives</a:t>
            </a:r>
            <a:r>
              <a:rPr lang="it-IT" dirty="0"/>
              <a:t> of the Presentation</a:t>
            </a:r>
          </a:p>
        </p:txBody>
      </p:sp>
      <p:pic>
        <p:nvPicPr>
          <p:cNvPr id="5" name="Immagine 4"/>
          <p:cNvPicPr>
            <a:picLocks noChangeAspect="1"/>
          </p:cNvPicPr>
          <p:nvPr/>
        </p:nvPicPr>
        <p:blipFill>
          <a:blip r:embed="rId3">
            <a:extLst>
              <a:ext uri="{28A0092B-C50C-407E-A947-70E740481C1C}">
                <a14:useLocalDpi xmlns:a14="http://schemas.microsoft.com/office/drawing/2010/main" val="0"/>
              </a:ext>
            </a:extLst>
          </a:blip>
          <a:srcRect l="10837" r="9582" b="-1"/>
          <a:stretch>
            <a:fillRect/>
          </a:stretch>
        </p:blipFill>
        <p:spPr>
          <a:xfrm>
            <a:off x="-10633" y="3428999"/>
            <a:ext cx="3514376" cy="3429001"/>
          </a:xfrm>
          <a:custGeom>
            <a:avLst/>
            <a:gdLst/>
            <a:ahLst/>
            <a:cxnLst/>
            <a:rect l="l" t="t" r="r" b="b"/>
            <a:pathLst>
              <a:path w="3514376" h="3429001">
                <a:moveTo>
                  <a:pt x="332680" y="0"/>
                </a:moveTo>
                <a:lnTo>
                  <a:pt x="3514376" y="0"/>
                </a:lnTo>
                <a:lnTo>
                  <a:pt x="3002186" y="3429001"/>
                </a:lnTo>
                <a:lnTo>
                  <a:pt x="0" y="3429001"/>
                </a:lnTo>
                <a:lnTo>
                  <a:pt x="0" y="2237155"/>
                </a:lnTo>
                <a:close/>
              </a:path>
            </a:pathLst>
          </a:custGeom>
        </p:spPr>
      </p:pic>
      <p:cxnSp>
        <p:nvCxnSpPr>
          <p:cNvPr id="11" name="Straight Connector 10">
            <a:extLst>
              <a:ext uri="{FF2B5EF4-FFF2-40B4-BE49-F238E27FC236}">
                <a16:creationId xmlns:a16="http://schemas.microsoft.com/office/drawing/2014/main" id="{B31FD3CE-CE0A-4FD9-967C-4D340CA378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2012" y="3428999"/>
            <a:ext cx="32511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Isosceles Triangle 30">
            <a:extLst>
              <a:ext uri="{FF2B5EF4-FFF2-40B4-BE49-F238E27FC236}">
                <a16:creationId xmlns:a16="http://schemas.microsoft.com/office/drawing/2014/main" id="{0663EB55-934F-42EF-80DE-098647DE7A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 name="Segnaposto contenuto 2">
            <a:extLst>
              <a:ext uri="{FF2B5EF4-FFF2-40B4-BE49-F238E27FC236}">
                <a16:creationId xmlns:a16="http://schemas.microsoft.com/office/drawing/2014/main" id="{C4B7BDBA-FBB6-317C-6CB2-EE7E5711DBC6}"/>
              </a:ext>
            </a:extLst>
          </p:cNvPr>
          <p:cNvSpPr>
            <a:spLocks noGrp="1"/>
          </p:cNvSpPr>
          <p:nvPr>
            <p:ph idx="1"/>
          </p:nvPr>
        </p:nvSpPr>
        <p:spPr>
          <a:xfrm>
            <a:off x="4159225" y="2160589"/>
            <a:ext cx="5114776" cy="3880773"/>
          </a:xfrm>
        </p:spPr>
        <p:txBody>
          <a:bodyPr>
            <a:normAutofit/>
          </a:bodyPr>
          <a:lstStyle/>
          <a:p>
            <a:r>
              <a:rPr lang="it-IT" sz="2800" b="1" dirty="0" err="1"/>
              <a:t>Explore</a:t>
            </a:r>
            <a:r>
              <a:rPr lang="it-IT" sz="2800" dirty="0"/>
              <a:t> the </a:t>
            </a:r>
            <a:r>
              <a:rPr lang="it-IT" sz="2800" dirty="0" err="1"/>
              <a:t>efficacy</a:t>
            </a:r>
            <a:r>
              <a:rPr lang="it-IT" sz="2800" dirty="0"/>
              <a:t> of UG-TAPB</a:t>
            </a:r>
          </a:p>
          <a:p>
            <a:r>
              <a:rPr lang="it-IT" sz="2800" b="1" dirty="0" err="1"/>
              <a:t>Discuss</a:t>
            </a:r>
            <a:r>
              <a:rPr lang="it-IT" sz="2800" b="1" dirty="0"/>
              <a:t> </a:t>
            </a:r>
            <a:r>
              <a:rPr lang="it-IT" sz="2800" b="1" dirty="0" err="1"/>
              <a:t>effects</a:t>
            </a:r>
            <a:r>
              <a:rPr lang="it-IT" sz="2800" b="1" dirty="0"/>
              <a:t> on </a:t>
            </a:r>
            <a:r>
              <a:rPr lang="it-IT" sz="2800" dirty="0" err="1"/>
              <a:t>pain</a:t>
            </a:r>
            <a:r>
              <a:rPr lang="it-IT" sz="2800" dirty="0"/>
              <a:t>, </a:t>
            </a:r>
            <a:r>
              <a:rPr lang="it-IT" sz="2800" dirty="0" err="1"/>
              <a:t>opioid</a:t>
            </a:r>
            <a:r>
              <a:rPr lang="it-IT" sz="2800" dirty="0"/>
              <a:t> use and PONV (</a:t>
            </a:r>
            <a:r>
              <a:rPr lang="it-IT" sz="2800" dirty="0" err="1"/>
              <a:t>postoperative</a:t>
            </a:r>
            <a:r>
              <a:rPr lang="it-IT" sz="2800" dirty="0"/>
              <a:t> nausea and </a:t>
            </a:r>
            <a:r>
              <a:rPr lang="it-IT" sz="2800" dirty="0" err="1"/>
              <a:t>vomiting</a:t>
            </a:r>
            <a:r>
              <a:rPr lang="it-IT" sz="2800" dirty="0"/>
              <a:t>)</a:t>
            </a:r>
          </a:p>
          <a:p>
            <a:pPr marL="0" indent="0">
              <a:buNone/>
            </a:pPr>
            <a:endParaRPr lang="it-IT" dirty="0"/>
          </a:p>
        </p:txBody>
      </p:sp>
      <p:sp>
        <p:nvSpPr>
          <p:cNvPr id="4" name="AutoShape 2" descr="Ultrasound-Guided Transversus Abdominis Plane and Quadratus Lumborum Nerve  Blocks - NYSOR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2573001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C6361737-3F56-6B4A-1D47-DE24309691F7}"/>
              </a:ext>
            </a:extLst>
          </p:cNvPr>
          <p:cNvSpPr>
            <a:spLocks noGrp="1"/>
          </p:cNvSpPr>
          <p:nvPr>
            <p:ph type="title"/>
          </p:nvPr>
        </p:nvSpPr>
        <p:spPr>
          <a:xfrm>
            <a:off x="1286933" y="609600"/>
            <a:ext cx="10197494" cy="1099457"/>
          </a:xfrm>
        </p:spPr>
        <p:txBody>
          <a:bodyPr>
            <a:noAutofit/>
          </a:bodyPr>
          <a:lstStyle/>
          <a:p>
            <a:pPr>
              <a:lnSpc>
                <a:spcPct val="90000"/>
              </a:lnSpc>
            </a:pPr>
            <a:r>
              <a:rPr lang="it-IT" b="1" dirty="0" err="1"/>
              <a:t>What</a:t>
            </a:r>
            <a:r>
              <a:rPr lang="it-IT" b="1" dirty="0"/>
              <a:t> </a:t>
            </a:r>
            <a:r>
              <a:rPr lang="it-IT" b="1" dirty="0" err="1"/>
              <a:t>is</a:t>
            </a:r>
            <a:r>
              <a:rPr lang="it-IT" b="1" dirty="0"/>
              <a:t> UG-TAPB?</a:t>
            </a:r>
            <a:br>
              <a:rPr lang="it-IT" b="1" dirty="0"/>
            </a:br>
            <a:br>
              <a:rPr lang="it-IT" dirty="0"/>
            </a:br>
            <a:endParaRPr lang="it-IT" dirty="0"/>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graphicFrame>
        <p:nvGraphicFramePr>
          <p:cNvPr id="5" name="Segnaposto contenuto 2">
            <a:extLst>
              <a:ext uri="{FF2B5EF4-FFF2-40B4-BE49-F238E27FC236}">
                <a16:creationId xmlns:a16="http://schemas.microsoft.com/office/drawing/2014/main" id="{87C80B06-CF31-3415-FCE7-48DD58F7D9B2}"/>
              </a:ext>
            </a:extLst>
          </p:cNvPr>
          <p:cNvGraphicFramePr>
            <a:graphicFrameLocks noGrp="1"/>
          </p:cNvGraphicFramePr>
          <p:nvPr>
            <p:ph idx="1"/>
            <p:extLst>
              <p:ext uri="{D42A27DB-BD31-4B8C-83A1-F6EECF244321}">
                <p14:modId xmlns:p14="http://schemas.microsoft.com/office/powerpoint/2010/main" val="131606898"/>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8418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9BF138D-8370-FE7C-8D30-DF957EBF122A}"/>
              </a:ext>
            </a:extLst>
          </p:cNvPr>
          <p:cNvSpPr>
            <a:spLocks noGrp="1"/>
          </p:cNvSpPr>
          <p:nvPr>
            <p:ph type="title"/>
          </p:nvPr>
        </p:nvSpPr>
        <p:spPr/>
        <p:txBody>
          <a:bodyPr/>
          <a:lstStyle/>
          <a:p>
            <a:r>
              <a:rPr lang="it-IT" b="1" dirty="0" err="1"/>
              <a:t>Advantages</a:t>
            </a:r>
            <a:r>
              <a:rPr lang="it-IT" b="1" dirty="0"/>
              <a:t> of TAP </a:t>
            </a:r>
            <a:r>
              <a:rPr lang="it-IT" b="1" dirty="0" err="1"/>
              <a:t>block</a:t>
            </a:r>
            <a:endParaRPr lang="it-IT" b="1" dirty="0"/>
          </a:p>
        </p:txBody>
      </p:sp>
      <p:sp>
        <p:nvSpPr>
          <p:cNvPr id="3" name="Segnaposto contenuto 2">
            <a:extLst>
              <a:ext uri="{FF2B5EF4-FFF2-40B4-BE49-F238E27FC236}">
                <a16:creationId xmlns:a16="http://schemas.microsoft.com/office/drawing/2014/main" id="{28BBB30B-D5AF-92C8-0780-B6604E8B1D83}"/>
              </a:ext>
            </a:extLst>
          </p:cNvPr>
          <p:cNvSpPr>
            <a:spLocks noGrp="1"/>
          </p:cNvSpPr>
          <p:nvPr>
            <p:ph idx="1"/>
          </p:nvPr>
        </p:nvSpPr>
        <p:spPr/>
        <p:txBody>
          <a:bodyPr>
            <a:normAutofit/>
          </a:bodyPr>
          <a:lstStyle/>
          <a:p>
            <a:r>
              <a:rPr lang="en-US" sz="2000" b="1" dirty="0"/>
              <a:t>Recent international guidelines recommend performing ultrasound-guided TAP block as part of a multimodal analgesic regimen, since it can:
</a:t>
            </a:r>
            <a:r>
              <a:rPr lang="en-US" sz="2000" dirty="0"/>
              <a:t>Reduce opioids consumption 
Improve pain control and respiratory function
Increase patient satisfaction 
Accelerate recovery of bowel function</a:t>
            </a:r>
            <a:endParaRPr lang="it-IT" dirty="0"/>
          </a:p>
          <a:p>
            <a:pPr marL="0" indent="0">
              <a:buNone/>
            </a:pPr>
            <a:r>
              <a:rPr lang="it-IT" dirty="0"/>
              <a:t>   </a:t>
            </a:r>
          </a:p>
        </p:txBody>
      </p:sp>
    </p:spTree>
    <p:extLst>
      <p:ext uri="{BB962C8B-B14F-4D97-AF65-F5344CB8AC3E}">
        <p14:creationId xmlns:p14="http://schemas.microsoft.com/office/powerpoint/2010/main" val="1237727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1" name="Rectangle 10">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9"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21" name="Isosceles Triangle 20">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23"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25" name="Isosceles Triangle 24">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27" name="Freeform: Shape 26">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olo 1">
            <a:extLst>
              <a:ext uri="{FF2B5EF4-FFF2-40B4-BE49-F238E27FC236}">
                <a16:creationId xmlns:a16="http://schemas.microsoft.com/office/drawing/2014/main" id="{CF9382AF-2EC5-9304-D26E-17222E057ED3}"/>
              </a:ext>
            </a:extLst>
          </p:cNvPr>
          <p:cNvSpPr>
            <a:spLocks noGrp="1"/>
          </p:cNvSpPr>
          <p:nvPr>
            <p:ph type="title"/>
          </p:nvPr>
        </p:nvSpPr>
        <p:spPr>
          <a:xfrm>
            <a:off x="7181723" y="609600"/>
            <a:ext cx="4512989" cy="2227730"/>
          </a:xfrm>
        </p:spPr>
        <p:txBody>
          <a:bodyPr anchor="ctr">
            <a:normAutofit/>
          </a:bodyPr>
          <a:lstStyle/>
          <a:p>
            <a:r>
              <a:rPr lang="it-IT" b="1" dirty="0">
                <a:solidFill>
                  <a:srgbClr val="FFFFFF"/>
                </a:solidFill>
              </a:rPr>
              <a:t>TAP </a:t>
            </a:r>
            <a:r>
              <a:rPr lang="it-IT" b="1" dirty="0" err="1">
                <a:solidFill>
                  <a:srgbClr val="FFFFFF"/>
                </a:solidFill>
              </a:rPr>
              <a:t>block</a:t>
            </a:r>
            <a:r>
              <a:rPr lang="it-IT" b="1" dirty="0">
                <a:solidFill>
                  <a:srgbClr val="FFFFFF"/>
                </a:solidFill>
              </a:rPr>
              <a:t> technique </a:t>
            </a: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251" y="1786111"/>
            <a:ext cx="3856774" cy="3374677"/>
          </a:xfrm>
          <a:prstGeom prst="rect">
            <a:avLst/>
          </a:prstGeom>
        </p:spPr>
      </p:pic>
      <p:sp>
        <p:nvSpPr>
          <p:cNvPr id="7" name="Rectangle 1">
            <a:extLst>
              <a:ext uri="{FF2B5EF4-FFF2-40B4-BE49-F238E27FC236}">
                <a16:creationId xmlns:a16="http://schemas.microsoft.com/office/drawing/2014/main" id="{10A28225-58DC-A44E-44BD-261E3EA3A6FD}"/>
              </a:ext>
            </a:extLst>
          </p:cNvPr>
          <p:cNvSpPr>
            <a:spLocks noChangeArrowheads="1"/>
          </p:cNvSpPr>
          <p:nvPr/>
        </p:nvSpPr>
        <p:spPr bwMode="auto">
          <a:xfrm>
            <a:off x="7265327" y="3199302"/>
            <a:ext cx="4429385"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it-IT" altLang="it-IT" sz="2000" b="0" i="0" u="none" strike="noStrike" cap="none" normalizeH="0" baseline="0" dirty="0" err="1">
                <a:ln>
                  <a:noFill/>
                </a:ln>
                <a:solidFill>
                  <a:schemeClr val="bg1"/>
                </a:solidFill>
                <a:effectLst/>
                <a:latin typeface="Arial" panose="020B0604020202020204" pitchFamily="34" charset="0"/>
              </a:rPr>
              <a:t>Patient</a:t>
            </a:r>
            <a:r>
              <a:rPr kumimoji="0" lang="it-IT" altLang="it-IT" sz="2000" b="0" i="0" u="none" strike="noStrike" cap="none" normalizeH="0" baseline="0" dirty="0">
                <a:ln>
                  <a:noFill/>
                </a:ln>
                <a:solidFill>
                  <a:schemeClr val="bg1"/>
                </a:solidFill>
                <a:effectLst/>
                <a:latin typeface="Arial" panose="020B0604020202020204" pitchFamily="34" charset="0"/>
              </a:rPr>
              <a:t> positioning</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it-IT" altLang="it-IT" sz="2000" b="0" i="0" u="none" strike="noStrike" cap="none" normalizeH="0" baseline="0" dirty="0">
              <a:ln>
                <a:noFill/>
              </a:ln>
              <a:solidFill>
                <a:schemeClr val="bg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t-IT" altLang="it-IT" sz="2000" b="0" i="0" u="none" strike="noStrike" cap="none" normalizeH="0" baseline="0" dirty="0" err="1">
                <a:ln>
                  <a:noFill/>
                </a:ln>
                <a:solidFill>
                  <a:schemeClr val="bg1"/>
                </a:solidFill>
                <a:effectLst/>
                <a:latin typeface="Arial" panose="020B0604020202020204" pitchFamily="34" charset="0"/>
              </a:rPr>
              <a:t>Identification</a:t>
            </a:r>
            <a:r>
              <a:rPr kumimoji="0" lang="it-IT" altLang="it-IT" sz="2000" b="0" i="0" u="none" strike="noStrike" cap="none" normalizeH="0" baseline="0" dirty="0">
                <a:ln>
                  <a:noFill/>
                </a:ln>
                <a:solidFill>
                  <a:schemeClr val="bg1"/>
                </a:solidFill>
                <a:effectLst/>
                <a:latin typeface="Arial" panose="020B0604020202020204" pitchFamily="34" charset="0"/>
              </a:rPr>
              <a:t> of the </a:t>
            </a:r>
            <a:r>
              <a:rPr kumimoji="0" lang="it-IT" altLang="it-IT" sz="2000" b="0" i="0" u="none" strike="noStrike" cap="none" normalizeH="0" baseline="0" dirty="0" err="1">
                <a:ln>
                  <a:noFill/>
                </a:ln>
                <a:solidFill>
                  <a:schemeClr val="bg1"/>
                </a:solidFill>
                <a:effectLst/>
                <a:latin typeface="Arial" panose="020B0604020202020204" pitchFamily="34" charset="0"/>
              </a:rPr>
              <a:t>anatomical</a:t>
            </a:r>
            <a:r>
              <a:rPr kumimoji="0" lang="it-IT" altLang="it-IT" sz="2000" b="0" i="0" u="none" strike="noStrike" cap="none" normalizeH="0" baseline="0" dirty="0">
                <a:ln>
                  <a:noFill/>
                </a:ln>
                <a:solidFill>
                  <a:schemeClr val="bg1"/>
                </a:solidFill>
                <a:effectLst/>
                <a:latin typeface="Arial" panose="020B0604020202020204" pitchFamily="34" charset="0"/>
              </a:rPr>
              <a:t> </a:t>
            </a:r>
            <a:r>
              <a:rPr kumimoji="0" lang="it-IT" altLang="it-IT" sz="2000" b="0" i="0" u="none" strike="noStrike" cap="none" normalizeH="0" baseline="0" dirty="0" err="1">
                <a:ln>
                  <a:noFill/>
                </a:ln>
                <a:solidFill>
                  <a:schemeClr val="bg1"/>
                </a:solidFill>
                <a:effectLst/>
                <a:latin typeface="Arial" panose="020B0604020202020204" pitchFamily="34" charset="0"/>
              </a:rPr>
              <a:t>plane</a:t>
            </a:r>
            <a:endParaRPr kumimoji="0" lang="it-IT" altLang="it-IT" sz="2000" b="0" i="0" u="none" strike="noStrike" cap="none" normalizeH="0" baseline="0" dirty="0">
              <a:ln>
                <a:noFill/>
              </a:ln>
              <a:solidFill>
                <a:schemeClr val="bg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it-IT" altLang="it-IT" sz="2000" b="0" i="0" u="none" strike="noStrike" cap="none" normalizeH="0" baseline="0" dirty="0">
              <a:ln>
                <a:noFill/>
              </a:ln>
              <a:solidFill>
                <a:schemeClr val="bg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t-IT" altLang="it-IT" sz="2000" b="0" i="0" u="none" strike="noStrike" cap="none" normalizeH="0" baseline="0" dirty="0">
                <a:ln>
                  <a:noFill/>
                </a:ln>
                <a:solidFill>
                  <a:schemeClr val="bg1"/>
                </a:solidFill>
                <a:effectLst/>
                <a:latin typeface="Arial" panose="020B0604020202020204" pitchFamily="34" charset="0"/>
              </a:rPr>
              <a:t>Injection of </a:t>
            </a:r>
            <a:r>
              <a:rPr kumimoji="0" lang="it-IT" altLang="it-IT" sz="2000" b="0" i="0" u="none" strike="noStrike" cap="none" normalizeH="0" baseline="0" dirty="0" err="1">
                <a:ln>
                  <a:noFill/>
                </a:ln>
                <a:solidFill>
                  <a:schemeClr val="bg1"/>
                </a:solidFill>
                <a:effectLst/>
                <a:latin typeface="Arial" panose="020B0604020202020204" pitchFamily="34" charset="0"/>
              </a:rPr>
              <a:t>local</a:t>
            </a:r>
            <a:r>
              <a:rPr kumimoji="0" lang="it-IT" altLang="it-IT" sz="2000" b="0" i="0" u="none" strike="noStrike" cap="none" normalizeH="0" baseline="0" dirty="0">
                <a:ln>
                  <a:noFill/>
                </a:ln>
                <a:solidFill>
                  <a:schemeClr val="bg1"/>
                </a:solidFill>
                <a:effectLst/>
                <a:latin typeface="Arial" panose="020B0604020202020204" pitchFamily="34" charset="0"/>
              </a:rPr>
              <a:t> </a:t>
            </a:r>
            <a:r>
              <a:rPr kumimoji="0" lang="it-IT" altLang="it-IT" sz="2000" b="0" i="0" u="none" strike="noStrike" cap="none" normalizeH="0" baseline="0" dirty="0" err="1">
                <a:ln>
                  <a:noFill/>
                </a:ln>
                <a:solidFill>
                  <a:schemeClr val="bg1"/>
                </a:solidFill>
                <a:effectLst/>
                <a:latin typeface="Arial" panose="020B0604020202020204" pitchFamily="34" charset="0"/>
              </a:rPr>
              <a:t>anesthetic</a:t>
            </a:r>
            <a:endParaRPr kumimoji="0" lang="it-IT" altLang="it-IT" sz="2000" b="0" i="0" u="none" strike="noStrike" cap="none" normalizeH="0" baseline="0" dirty="0">
              <a:ln>
                <a:noFill/>
              </a:ln>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1032638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A3444A-4800-925E-7EE7-0D483D09655C}"/>
              </a:ext>
            </a:extLst>
          </p:cNvPr>
          <p:cNvSpPr>
            <a:spLocks noGrp="1"/>
          </p:cNvSpPr>
          <p:nvPr>
            <p:ph type="title"/>
          </p:nvPr>
        </p:nvSpPr>
        <p:spPr/>
        <p:txBody>
          <a:bodyPr/>
          <a:lstStyle/>
          <a:p>
            <a:r>
              <a:rPr lang="en-US" b="1" dirty="0"/>
              <a:t>Anatomy of the TAP block</a:t>
            </a:r>
            <a:endParaRPr lang="it-IT" b="1" dirty="0"/>
          </a:p>
        </p:txBody>
      </p:sp>
      <p:sp>
        <p:nvSpPr>
          <p:cNvPr id="3" name="Segnaposto contenuto 2">
            <a:extLst>
              <a:ext uri="{FF2B5EF4-FFF2-40B4-BE49-F238E27FC236}">
                <a16:creationId xmlns:a16="http://schemas.microsoft.com/office/drawing/2014/main" id="{6E50C84C-C263-5DA6-1518-68F79DCEE696}"/>
              </a:ext>
            </a:extLst>
          </p:cNvPr>
          <p:cNvSpPr>
            <a:spLocks noGrp="1"/>
          </p:cNvSpPr>
          <p:nvPr>
            <p:ph idx="1"/>
          </p:nvPr>
        </p:nvSpPr>
        <p:spPr>
          <a:xfrm>
            <a:off x="567268" y="1398589"/>
            <a:ext cx="8596668" cy="4257144"/>
          </a:xfrm>
        </p:spPr>
        <p:txBody>
          <a:bodyPr/>
          <a:lstStyle/>
          <a:p>
            <a:r>
              <a:rPr lang="en-US" dirty="0"/>
              <a:t>It consists in its central part of the MR of the abdomen with its fascia and in the anterolateral part of three layers: OE, OI, TA with their respective fascia.
The BP is innervated by the </a:t>
            </a:r>
            <a:r>
              <a:rPr lang="en-US" b="1" dirty="0"/>
              <a:t>anterior branches of the spinal nerves</a:t>
            </a:r>
            <a:r>
              <a:rPr lang="en-US" dirty="0"/>
              <a:t> </a:t>
            </a:r>
            <a:r>
              <a:rPr lang="en-US" b="1" dirty="0"/>
              <a:t>from T7 to L1</a:t>
            </a:r>
            <a:r>
              <a:rPr lang="en-US" dirty="0"/>
              <a:t>, the terminal branches of these somatic nerves run in the wall within a plane between OI AND TA</a:t>
            </a:r>
            <a:endParaRPr lang="it-IT" dirty="0"/>
          </a:p>
          <a:p>
            <a:endParaRPr lang="it-IT" dirty="0"/>
          </a:p>
        </p:txBody>
      </p:sp>
      <p:sp>
        <p:nvSpPr>
          <p:cNvPr id="4" name="Freccia in giù 3"/>
          <p:cNvSpPr/>
          <p:nvPr/>
        </p:nvSpPr>
        <p:spPr>
          <a:xfrm>
            <a:off x="4679334" y="2844800"/>
            <a:ext cx="592667" cy="804333"/>
          </a:xfrm>
          <a:prstGeom prst="down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it-IT"/>
          </a:p>
        </p:txBody>
      </p:sp>
      <p:sp>
        <p:nvSpPr>
          <p:cNvPr id="5" name="Ovale 4"/>
          <p:cNvSpPr/>
          <p:nvPr/>
        </p:nvSpPr>
        <p:spPr>
          <a:xfrm>
            <a:off x="1724468" y="3860800"/>
            <a:ext cx="6756400" cy="2243667"/>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t>The anatomical plane of the TAP block 
 It is located between the transversus abdominis muscle and the internal oblique muscle</a:t>
            </a:r>
            <a:endParaRPr lang="it-IT" dirty="0"/>
          </a:p>
        </p:txBody>
      </p:sp>
    </p:spTree>
    <p:extLst>
      <p:ext uri="{BB962C8B-B14F-4D97-AF65-F5344CB8AC3E}">
        <p14:creationId xmlns:p14="http://schemas.microsoft.com/office/powerpoint/2010/main" val="284346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0BF3FB3-B0EE-182F-0317-2B1771E57484}"/>
              </a:ext>
            </a:extLst>
          </p:cNvPr>
          <p:cNvSpPr>
            <a:spLocks noGrp="1"/>
          </p:cNvSpPr>
          <p:nvPr>
            <p:ph type="title"/>
          </p:nvPr>
        </p:nvSpPr>
        <p:spPr>
          <a:xfrm>
            <a:off x="675065" y="609600"/>
            <a:ext cx="2930518" cy="1320800"/>
          </a:xfrm>
        </p:spPr>
        <p:txBody>
          <a:bodyPr anchor="ctr">
            <a:normAutofit fontScale="90000"/>
          </a:bodyPr>
          <a:lstStyle/>
          <a:p>
            <a:r>
              <a:rPr lang="en-US" sz="3300" b="1" dirty="0"/>
              <a:t>Pharmacology of the TAP block</a:t>
            </a:r>
            <a:endParaRPr lang="it-IT" sz="3300" b="1" dirty="0"/>
          </a:p>
        </p:txBody>
      </p:sp>
      <p:sp>
        <p:nvSpPr>
          <p:cNvPr id="3" name="Segnaposto contenuto 2">
            <a:extLst>
              <a:ext uri="{FF2B5EF4-FFF2-40B4-BE49-F238E27FC236}">
                <a16:creationId xmlns:a16="http://schemas.microsoft.com/office/drawing/2014/main" id="{35115E93-F21E-8CA9-CB97-A1A39A40A4F4}"/>
              </a:ext>
            </a:extLst>
          </p:cNvPr>
          <p:cNvSpPr>
            <a:spLocks noGrp="1"/>
          </p:cNvSpPr>
          <p:nvPr>
            <p:ph idx="1"/>
          </p:nvPr>
        </p:nvSpPr>
        <p:spPr>
          <a:xfrm>
            <a:off x="671361" y="2160589"/>
            <a:ext cx="2930517" cy="3880773"/>
          </a:xfrm>
        </p:spPr>
        <p:txBody>
          <a:bodyPr>
            <a:normAutofit/>
          </a:bodyPr>
          <a:lstStyle/>
          <a:p>
            <a:r>
              <a:rPr lang="it-IT" dirty="0" err="1"/>
              <a:t>Ropivacaine</a:t>
            </a:r>
            <a:r>
              <a:rPr lang="it-IT" dirty="0"/>
              <a:t> 0,2-0,5%</a:t>
            </a:r>
          </a:p>
          <a:p>
            <a:r>
              <a:rPr lang="it-IT" dirty="0" err="1"/>
              <a:t>Bupivacaine</a:t>
            </a:r>
            <a:r>
              <a:rPr lang="it-IT" dirty="0"/>
              <a:t> 0,25-0,5%</a:t>
            </a:r>
          </a:p>
          <a:p>
            <a:r>
              <a:rPr lang="it-IT" dirty="0" err="1"/>
              <a:t>Dexdor</a:t>
            </a:r>
            <a:r>
              <a:rPr lang="it-IT" dirty="0"/>
              <a:t> </a:t>
            </a:r>
          </a:p>
          <a:p>
            <a:r>
              <a:rPr lang="it-IT" dirty="0" err="1"/>
              <a:t>Clonidine</a:t>
            </a:r>
            <a:r>
              <a:rPr lang="it-IT" dirty="0"/>
              <a:t> </a:t>
            </a:r>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8060" y="609600"/>
            <a:ext cx="4033716" cy="2601747"/>
          </a:xfrm>
          <a:prstGeom prst="rect">
            <a:avLst/>
          </a:prstGeom>
        </p:spPr>
      </p:pic>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3748" y="3439020"/>
            <a:ext cx="2602341" cy="2602341"/>
          </a:xfrm>
          <a:prstGeom prst="rect">
            <a:avLst/>
          </a:prstGeom>
        </p:spPr>
      </p:pic>
    </p:spTree>
    <p:extLst>
      <p:ext uri="{BB962C8B-B14F-4D97-AF65-F5344CB8AC3E}">
        <p14:creationId xmlns:p14="http://schemas.microsoft.com/office/powerpoint/2010/main" val="2631688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A23D227-B14D-55A7-6231-22248AAC7299}"/>
              </a:ext>
            </a:extLst>
          </p:cNvPr>
          <p:cNvSpPr>
            <a:spLocks noGrp="1"/>
          </p:cNvSpPr>
          <p:nvPr>
            <p:ph type="title"/>
          </p:nvPr>
        </p:nvSpPr>
        <p:spPr>
          <a:xfrm>
            <a:off x="5536734" y="609600"/>
            <a:ext cx="3737268" cy="1320800"/>
          </a:xfrm>
        </p:spPr>
        <p:txBody>
          <a:bodyPr>
            <a:normAutofit/>
          </a:bodyPr>
          <a:lstStyle/>
          <a:p>
            <a:r>
              <a:rPr lang="it-IT" b="1" dirty="0" err="1"/>
              <a:t>Complications</a:t>
            </a:r>
            <a:r>
              <a:rPr lang="it-IT" b="1" dirty="0"/>
              <a:t> of TAP </a:t>
            </a:r>
            <a:r>
              <a:rPr lang="it-IT" b="1" dirty="0" err="1"/>
              <a:t>block</a:t>
            </a:r>
            <a:endParaRPr lang="it-IT" b="1" dirty="0"/>
          </a:p>
        </p:txBody>
      </p:sp>
      <p:sp>
        <p:nvSpPr>
          <p:cNvPr id="3" name="Segnaposto contenuto 2">
            <a:extLst>
              <a:ext uri="{FF2B5EF4-FFF2-40B4-BE49-F238E27FC236}">
                <a16:creationId xmlns:a16="http://schemas.microsoft.com/office/drawing/2014/main" id="{32F237B3-C81C-0CCF-D485-0D97005A2490}"/>
              </a:ext>
            </a:extLst>
          </p:cNvPr>
          <p:cNvSpPr>
            <a:spLocks noGrp="1"/>
          </p:cNvSpPr>
          <p:nvPr>
            <p:ph idx="1"/>
          </p:nvPr>
        </p:nvSpPr>
        <p:spPr>
          <a:xfrm>
            <a:off x="5209563" y="1930400"/>
            <a:ext cx="4647131" cy="4080435"/>
          </a:xfrm>
        </p:spPr>
        <p:txBody>
          <a:bodyPr>
            <a:normAutofit fontScale="92500" lnSpcReduction="10000"/>
          </a:bodyPr>
          <a:lstStyle/>
          <a:p>
            <a:pPr>
              <a:lnSpc>
                <a:spcPct val="90000"/>
              </a:lnSpc>
            </a:pPr>
            <a:endParaRPr lang="it-IT" sz="1300" dirty="0"/>
          </a:p>
          <a:p>
            <a:pPr>
              <a:lnSpc>
                <a:spcPct val="90000"/>
              </a:lnSpc>
            </a:pPr>
            <a:endParaRPr lang="it-IT" sz="1300" dirty="0"/>
          </a:p>
          <a:p>
            <a:pPr>
              <a:lnSpc>
                <a:spcPct val="90000"/>
              </a:lnSpc>
            </a:pPr>
            <a:r>
              <a:rPr lang="en-US" sz="1700" dirty="0"/>
              <a:t>Vascular puncture
Intraperitoneal injection
Colon puncture 
Liver puncture 
Increased risk of Last (related to high volumes or failure to meet dosages)
 Infections
N.B. If performed by experienced operators and with the aid of ultrasound guidance, it represents a relatively </a:t>
            </a:r>
            <a:r>
              <a:rPr lang="en-US" sz="1700" b="1" dirty="0">
                <a:solidFill>
                  <a:srgbClr val="92D050"/>
                </a:solidFill>
              </a:rPr>
              <a:t>simple technique with an excellent safety profile for all approaches with a very low incidence of complications.</a:t>
            </a:r>
            <a:endParaRPr lang="it-IT" sz="1700" b="1" dirty="0">
              <a:solidFill>
                <a:srgbClr val="92D050"/>
              </a:solidFill>
            </a:endParaRPr>
          </a:p>
        </p:txBody>
      </p:sp>
      <p:pic>
        <p:nvPicPr>
          <p:cNvPr id="27" name="Picture 4" descr="Persona che usa una siringa">
            <a:extLst>
              <a:ext uri="{FF2B5EF4-FFF2-40B4-BE49-F238E27FC236}">
                <a16:creationId xmlns:a16="http://schemas.microsoft.com/office/drawing/2014/main" id="{7E36F1AB-4950-10BC-09F2-C78EF5205CEC}"/>
              </a:ext>
            </a:extLst>
          </p:cNvPr>
          <p:cNvPicPr>
            <a:picLocks noChangeAspect="1"/>
          </p:cNvPicPr>
          <p:nvPr/>
        </p:nvPicPr>
        <p:blipFill>
          <a:blip r:embed="rId2"/>
          <a:srcRect l="17470" r="30217"/>
          <a:stretch>
            <a:fillRect/>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8" name="Isosceles Triangle 8">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Tree>
    <p:extLst>
      <p:ext uri="{BB962C8B-B14F-4D97-AF65-F5344CB8AC3E}">
        <p14:creationId xmlns:p14="http://schemas.microsoft.com/office/powerpoint/2010/main" val="3323919658"/>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9C6E8BEF-D50B-6C32-E4AF-EF45C65BD68A}"/>
              </a:ext>
            </a:extLst>
          </p:cNvPr>
          <p:cNvSpPr>
            <a:spLocks noGrp="1"/>
          </p:cNvSpPr>
          <p:nvPr>
            <p:ph type="title"/>
          </p:nvPr>
        </p:nvSpPr>
        <p:spPr>
          <a:xfrm>
            <a:off x="1043950" y="1179151"/>
            <a:ext cx="3300646" cy="4463889"/>
          </a:xfrm>
        </p:spPr>
        <p:txBody>
          <a:bodyPr anchor="ctr">
            <a:normAutofit/>
          </a:bodyPr>
          <a:lstStyle/>
          <a:p>
            <a:r>
              <a:rPr lang="it-IT" sz="3100" dirty="0" err="1"/>
              <a:t>Contraindications</a:t>
            </a:r>
            <a:endParaRPr lang="it-IT" sz="3100" dirty="0"/>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Segnaposto contenuto 2">
            <a:extLst>
              <a:ext uri="{FF2B5EF4-FFF2-40B4-BE49-F238E27FC236}">
                <a16:creationId xmlns:a16="http://schemas.microsoft.com/office/drawing/2014/main" id="{E36484C1-CCC0-D4B0-37AC-E4FCC84F14D9}"/>
              </a:ext>
            </a:extLst>
          </p:cNvPr>
          <p:cNvSpPr>
            <a:spLocks noGrp="1"/>
          </p:cNvSpPr>
          <p:nvPr>
            <p:ph idx="1"/>
          </p:nvPr>
        </p:nvSpPr>
        <p:spPr>
          <a:xfrm>
            <a:off x="4978918" y="1109145"/>
            <a:ext cx="6341016" cy="4603900"/>
          </a:xfrm>
        </p:spPr>
        <p:txBody>
          <a:bodyPr anchor="ctr">
            <a:normAutofit/>
          </a:bodyPr>
          <a:lstStyle/>
          <a:p>
            <a:r>
              <a:rPr lang="en-US" b="1" dirty="0"/>
              <a:t>ABSOLUTE CONTRAINDICATIONS:</a:t>
            </a:r>
            <a:r>
              <a:rPr lang="en-US" dirty="0"/>
              <a:t>
Lack of consent to the procedure by the patient
Presence in history of allergy to local anesthetics 
Infections in the </a:t>
            </a:r>
            <a:r>
              <a:rPr lang="en-US" dirty="0" err="1"/>
              <a:t>abdomenal</a:t>
            </a:r>
            <a:r>
              <a:rPr lang="en-US" dirty="0"/>
              <a:t> wall 
Localized anomalies at the site</a:t>
            </a:r>
          </a:p>
          <a:p>
            <a:endParaRPr lang="en-US" dirty="0"/>
          </a:p>
          <a:p>
            <a:r>
              <a:rPr lang="en-US" b="1" dirty="0"/>
              <a:t>RELATIVE CONTRAINDICATIONS </a:t>
            </a:r>
            <a:r>
              <a:rPr lang="en-US" dirty="0"/>
              <a:t>
Represented by surgery performed at the injection site and the presence of coagulopathy, although there is currently no scientific evidence.</a:t>
            </a:r>
            <a:endParaRPr lang="it-IT" dirty="0"/>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Tree>
    <p:extLst>
      <p:ext uri="{BB962C8B-B14F-4D97-AF65-F5344CB8AC3E}">
        <p14:creationId xmlns:p14="http://schemas.microsoft.com/office/powerpoint/2010/main" val="1453954621"/>
      </p:ext>
    </p:extLst>
  </p:cSld>
  <p:clrMapOvr>
    <a:masterClrMapping/>
  </p:clrMapOvr>
</p:sld>
</file>

<file path=ppt/theme/theme1.xml><?xml version="1.0" encoding="utf-8"?>
<a:theme xmlns:a="http://schemas.openxmlformats.org/drawingml/2006/main" name="Sfaccettatura">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Facet</Template>
  <TotalTime>212</TotalTime>
  <Words>995</Words>
  <Application>Microsoft Office PowerPoint</Application>
  <PresentationFormat>Widescreen</PresentationFormat>
  <Paragraphs>86</Paragraphs>
  <Slides>13</Slides>
  <Notes>3</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13</vt:i4>
      </vt:variant>
    </vt:vector>
  </HeadingPairs>
  <TitlesOfParts>
    <vt:vector size="18" baseType="lpstr">
      <vt:lpstr>Aptos</vt:lpstr>
      <vt:lpstr>Arial</vt:lpstr>
      <vt:lpstr>Trebuchet MS</vt:lpstr>
      <vt:lpstr>Wingdings 3</vt:lpstr>
      <vt:lpstr>Sfaccettatura</vt:lpstr>
      <vt:lpstr>Transabdominal Plane Block (UG-TAPB) in Bariatric Patients</vt:lpstr>
      <vt:lpstr>Objectives of the Presentation</vt:lpstr>
      <vt:lpstr>What is UG-TAPB?  </vt:lpstr>
      <vt:lpstr>Advantages of TAP block</vt:lpstr>
      <vt:lpstr>TAP block technique </vt:lpstr>
      <vt:lpstr>Anatomy of the TAP block</vt:lpstr>
      <vt:lpstr>Pharmacology of the TAP block</vt:lpstr>
      <vt:lpstr>Complications of TAP block</vt:lpstr>
      <vt:lpstr>Contraindications</vt:lpstr>
      <vt:lpstr>Studies - PONV, PAIN AND OPIOID CONSUMPTION</vt:lpstr>
      <vt:lpstr>Technical difficulties in performing TAP block for bariatric surgery</vt:lpstr>
      <vt:lpstr>Strategies to improve TAP block success in obese patients</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Transabdominal Plane Block (UG-TAPB) in Pazienti Bariatrici</dc:title>
  <dc:creator>SERENA NAPPI</dc:creator>
  <cp:lastModifiedBy>Giovanni</cp:lastModifiedBy>
  <cp:revision>20</cp:revision>
  <dcterms:created xsi:type="dcterms:W3CDTF">2025-10-11T15:42:22Z</dcterms:created>
  <dcterms:modified xsi:type="dcterms:W3CDTF">2025-10-29T17:13:23Z</dcterms:modified>
</cp:coreProperties>
</file>